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80" r:id="rId1"/>
  </p:sldMasterIdLst>
  <p:notesMasterIdLst>
    <p:notesMasterId r:id="rId42"/>
  </p:notesMasterIdLst>
  <p:handoutMasterIdLst>
    <p:handoutMasterId r:id="rId43"/>
  </p:handoutMasterIdLst>
  <p:sldIdLst>
    <p:sldId id="256" r:id="rId2"/>
    <p:sldId id="395" r:id="rId3"/>
    <p:sldId id="396" r:id="rId4"/>
    <p:sldId id="397" r:id="rId5"/>
    <p:sldId id="398" r:id="rId6"/>
    <p:sldId id="324" r:id="rId7"/>
    <p:sldId id="325" r:id="rId8"/>
    <p:sldId id="327" r:id="rId9"/>
    <p:sldId id="328" r:id="rId10"/>
    <p:sldId id="329" r:id="rId11"/>
    <p:sldId id="332" r:id="rId12"/>
    <p:sldId id="331" r:id="rId13"/>
    <p:sldId id="330" r:id="rId14"/>
    <p:sldId id="335" r:id="rId15"/>
    <p:sldId id="336" r:id="rId16"/>
    <p:sldId id="334" r:id="rId17"/>
    <p:sldId id="337" r:id="rId18"/>
    <p:sldId id="338" r:id="rId19"/>
    <p:sldId id="339" r:id="rId20"/>
    <p:sldId id="399" r:id="rId21"/>
    <p:sldId id="342" r:id="rId22"/>
    <p:sldId id="343" r:id="rId23"/>
    <p:sldId id="344" r:id="rId24"/>
    <p:sldId id="345" r:id="rId25"/>
    <p:sldId id="346" r:id="rId26"/>
    <p:sldId id="353" r:id="rId27"/>
    <p:sldId id="393" r:id="rId28"/>
    <p:sldId id="394" r:id="rId29"/>
    <p:sldId id="357" r:id="rId30"/>
    <p:sldId id="390" r:id="rId31"/>
    <p:sldId id="360" r:id="rId32"/>
    <p:sldId id="356" r:id="rId33"/>
    <p:sldId id="389" r:id="rId34"/>
    <p:sldId id="359" r:id="rId35"/>
    <p:sldId id="368" r:id="rId36"/>
    <p:sldId id="369" r:id="rId37"/>
    <p:sldId id="370" r:id="rId38"/>
    <p:sldId id="371" r:id="rId39"/>
    <p:sldId id="289" r:id="rId40"/>
    <p:sldId id="300" r:id="rId41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8F6D9"/>
    <a:srgbClr val="EDEBCF"/>
    <a:srgbClr val="D3F2D3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13"/>
    <p:restoredTop sz="94667"/>
  </p:normalViewPr>
  <p:slideViewPr>
    <p:cSldViewPr>
      <p:cViewPr varScale="1">
        <p:scale>
          <a:sx n="94" d="100"/>
          <a:sy n="94" d="100"/>
        </p:scale>
        <p:origin x="61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5915DC-BBCE-B74E-9A73-9E7AE258766C}" type="datetimeFigureOut">
              <a:rPr lang="en-US" smtClean="0"/>
              <a:pPr/>
              <a:t>8/28/19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C0B27-70E5-4142-9D1D-253A19F9DC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630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5362" name="Rectangle 2"/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090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8/28/19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8/28/19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8/28/19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8/28/19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8/28/19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8/28/19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8/28/19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8/28/19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8/28/19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8/28/19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8/28/19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97F3AC-8221-1742-8B23-BF4D700EACF1}" type="datetimeFigureOut">
              <a:rPr lang="en-US" smtClean="0"/>
              <a:pPr/>
              <a:t>8/28/19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8B0CAA-A013-754E-9F88-97903F98CB6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0000FF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yu-cso.github.io/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tiff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 dirty="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52400" y="1752600"/>
            <a:ext cx="9296400" cy="172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kern="0" noProof="0" dirty="0">
                <a:solidFill>
                  <a:srgbClr val="0000FF"/>
                </a:solidFill>
                <a:latin typeface="Arial"/>
                <a:ea typeface="+mj-ea"/>
                <a:cs typeface="Arial"/>
              </a:rPr>
              <a:t>Computer Systems Organization</a:t>
            </a:r>
            <a:endParaRPr lang="en-US" sz="4400" b="1" kern="0" dirty="0">
              <a:solidFill>
                <a:srgbClr val="0000FF"/>
              </a:solidFill>
              <a:latin typeface="Arial"/>
              <a:ea typeface="+mj-ea"/>
              <a:cs typeface="Arial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dirty="0">
                <a:solidFill>
                  <a:srgbClr val="0000FF"/>
                </a:solidFill>
                <a:latin typeface="Arial"/>
                <a:ea typeface="+mj-ea"/>
                <a:cs typeface="Arial"/>
              </a:rPr>
              <a:t>			</a:t>
            </a:r>
            <a:r>
              <a:rPr lang="en-US" sz="2800" kern="0" dirty="0">
                <a:solidFill>
                  <a:srgbClr val="0000FF"/>
                </a:solidFill>
                <a:latin typeface="Arial"/>
                <a:ea typeface="+mj-ea"/>
                <a:cs typeface="Arial"/>
                <a:hlinkClick r:id="rId3"/>
              </a:rPr>
              <a:t>https://nyu-cso.github.io</a:t>
            </a:r>
            <a:endParaRPr lang="en-US" sz="2800" kern="0" dirty="0">
              <a:solidFill>
                <a:srgbClr val="0000FF"/>
              </a:solidFill>
              <a:latin typeface="Arial"/>
              <a:ea typeface="+mj-ea"/>
              <a:cs typeface="Arial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 bwMode="auto">
          <a:xfrm>
            <a:off x="3086100" y="4648200"/>
            <a:ext cx="2971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Jinyang Li</a:t>
            </a:r>
            <a:r>
              <a:rPr lang="en-US" sz="3200" kern="0" dirty="0">
                <a:solidFill>
                  <a:schemeClr val="tx1"/>
                </a:solidFill>
                <a:latin typeface="Arial"/>
                <a:ea typeface="+mn-ea"/>
                <a:cs typeface="Arial"/>
              </a:rPr>
              <a:t> </a:t>
            </a:r>
            <a:endParaRPr kumimoji="0" lang="en-US" sz="320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447800"/>
            <a:ext cx="3505200" cy="200297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5638800"/>
            <a:ext cx="1066800" cy="55545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032" y="5791200"/>
            <a:ext cx="1767568" cy="285256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0" y="5562600"/>
            <a:ext cx="1003300" cy="622486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3200400" y="6248400"/>
            <a:ext cx="1213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Transistors</a:t>
            </a:r>
            <a:endParaRPr lang="zh-CN" altLang="en-US" sz="1800" dirty="0"/>
          </a:p>
        </p:txBody>
      </p:sp>
      <p:sp>
        <p:nvSpPr>
          <p:cNvPr id="34" name="矩形 33"/>
          <p:cNvSpPr/>
          <p:nvPr/>
        </p:nvSpPr>
        <p:spPr>
          <a:xfrm>
            <a:off x="5029200" y="6248400"/>
            <a:ext cx="852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Diodes</a:t>
            </a:r>
            <a:endParaRPr lang="zh-CN" altLang="en-US" sz="1800" dirty="0"/>
          </a:p>
        </p:txBody>
      </p:sp>
      <p:sp>
        <p:nvSpPr>
          <p:cNvPr id="35" name="矩形 34"/>
          <p:cNvSpPr/>
          <p:nvPr/>
        </p:nvSpPr>
        <p:spPr>
          <a:xfrm>
            <a:off x="6781800" y="6260068"/>
            <a:ext cx="1047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Resistors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191275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447800"/>
            <a:ext cx="3505200" cy="200297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5638800"/>
            <a:ext cx="1066800" cy="55545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032" y="5791200"/>
            <a:ext cx="1767568" cy="285256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0" y="5562600"/>
            <a:ext cx="1003300" cy="622486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3200400" y="6248400"/>
            <a:ext cx="1213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Transistors</a:t>
            </a:r>
            <a:endParaRPr lang="zh-CN" altLang="en-US" sz="1800" dirty="0"/>
          </a:p>
        </p:txBody>
      </p:sp>
      <p:sp>
        <p:nvSpPr>
          <p:cNvPr id="34" name="矩形 33"/>
          <p:cNvSpPr/>
          <p:nvPr/>
        </p:nvSpPr>
        <p:spPr>
          <a:xfrm>
            <a:off x="5029200" y="6248400"/>
            <a:ext cx="852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Diodes</a:t>
            </a:r>
            <a:endParaRPr lang="zh-CN" altLang="en-US" sz="1800" dirty="0"/>
          </a:p>
        </p:txBody>
      </p:sp>
      <p:sp>
        <p:nvSpPr>
          <p:cNvPr id="35" name="矩形 34"/>
          <p:cNvSpPr/>
          <p:nvPr/>
        </p:nvSpPr>
        <p:spPr>
          <a:xfrm>
            <a:off x="6781800" y="6260068"/>
            <a:ext cx="1047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Resistors</a:t>
            </a:r>
            <a:endParaRPr lang="zh-CN" altLang="en-US" sz="18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800" y="4800600"/>
            <a:ext cx="1066800" cy="7028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0" y="4800600"/>
            <a:ext cx="1066800" cy="7028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4783600"/>
            <a:ext cx="1066800" cy="7028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219200" y="4800600"/>
            <a:ext cx="21480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800" dirty="0"/>
              <a:t>Logical Circuits,</a:t>
            </a:r>
          </a:p>
          <a:p>
            <a:r>
              <a:rPr kumimoji="1" lang="en-US" altLang="zh-CN" sz="1800" dirty="0"/>
              <a:t>Flip-Flops, Gates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507920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447800"/>
            <a:ext cx="3505200" cy="200297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5638800"/>
            <a:ext cx="1066800" cy="55545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032" y="5791200"/>
            <a:ext cx="1767568" cy="285256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0" y="5562600"/>
            <a:ext cx="1003300" cy="622486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3200400" y="6248400"/>
            <a:ext cx="1213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Transistors</a:t>
            </a:r>
            <a:endParaRPr lang="zh-CN" altLang="en-US" sz="1800" dirty="0"/>
          </a:p>
        </p:txBody>
      </p:sp>
      <p:sp>
        <p:nvSpPr>
          <p:cNvPr id="34" name="矩形 33"/>
          <p:cNvSpPr/>
          <p:nvPr/>
        </p:nvSpPr>
        <p:spPr>
          <a:xfrm>
            <a:off x="5029200" y="6248400"/>
            <a:ext cx="852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Diodes</a:t>
            </a:r>
            <a:endParaRPr lang="zh-CN" altLang="en-US" sz="1800" dirty="0"/>
          </a:p>
        </p:txBody>
      </p:sp>
      <p:sp>
        <p:nvSpPr>
          <p:cNvPr id="35" name="矩形 34"/>
          <p:cNvSpPr/>
          <p:nvPr/>
        </p:nvSpPr>
        <p:spPr>
          <a:xfrm>
            <a:off x="6781800" y="6260068"/>
            <a:ext cx="1047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Resistors</a:t>
            </a:r>
            <a:endParaRPr lang="zh-CN" altLang="en-US" sz="18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800" y="4800600"/>
            <a:ext cx="1066800" cy="7028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0" y="4800600"/>
            <a:ext cx="1066800" cy="7028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4783600"/>
            <a:ext cx="1066800" cy="7028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219200" y="4800600"/>
            <a:ext cx="21480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800" dirty="0"/>
              <a:t>Logical Circuits,</a:t>
            </a:r>
          </a:p>
          <a:p>
            <a:r>
              <a:rPr kumimoji="1" lang="en-US" altLang="zh-CN" sz="1800" dirty="0"/>
              <a:t>Flip-Flops, Gates</a:t>
            </a:r>
            <a:endParaRPr lang="zh-CN" altLang="en-US" sz="1800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5200" y="3810000"/>
            <a:ext cx="914400" cy="85898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0" y="3922835"/>
            <a:ext cx="914400" cy="72536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3200" y="3910584"/>
            <a:ext cx="838200" cy="737616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143000" y="4038600"/>
            <a:ext cx="251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800" dirty="0"/>
              <a:t>CPU,  Memory, Disk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996751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447800"/>
            <a:ext cx="3505200" cy="2002971"/>
          </a:xfrm>
          <a:prstGeom prst="rect">
            <a:avLst/>
          </a:prstGeom>
        </p:spPr>
      </p:pic>
      <p:sp>
        <p:nvSpPr>
          <p:cNvPr id="19" name="Rectangle 3"/>
          <p:cNvSpPr/>
          <p:nvPr/>
        </p:nvSpPr>
        <p:spPr>
          <a:xfrm>
            <a:off x="2895600" y="5486400"/>
            <a:ext cx="4724400" cy="7620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Transistors, Diodes, Resistors,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Rectangle 3"/>
          <p:cNvSpPr/>
          <p:nvPr/>
        </p:nvSpPr>
        <p:spPr>
          <a:xfrm>
            <a:off x="2895600" y="4648200"/>
            <a:ext cx="4724400" cy="762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Logical Circuits, Flip-Flops, Gates,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Rectangle 3"/>
          <p:cNvSpPr/>
          <p:nvPr/>
        </p:nvSpPr>
        <p:spPr>
          <a:xfrm>
            <a:off x="28956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CPU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Rectangle 3"/>
          <p:cNvSpPr/>
          <p:nvPr/>
        </p:nvSpPr>
        <p:spPr>
          <a:xfrm>
            <a:off x="44958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Memory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60960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I/O 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063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3"/>
          <p:cNvSpPr/>
          <p:nvPr/>
        </p:nvSpPr>
        <p:spPr>
          <a:xfrm>
            <a:off x="2895600" y="5486400"/>
            <a:ext cx="4724400" cy="7620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Transistors, Diodes, Resistors,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Rectangle 3"/>
          <p:cNvSpPr/>
          <p:nvPr/>
        </p:nvSpPr>
        <p:spPr>
          <a:xfrm>
            <a:off x="2895600" y="4648200"/>
            <a:ext cx="4724400" cy="762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Logical Circuits, Flip-Flops, Gates,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Rectangle 3"/>
          <p:cNvSpPr/>
          <p:nvPr/>
        </p:nvSpPr>
        <p:spPr>
          <a:xfrm>
            <a:off x="28956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CPU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Rectangle 3"/>
          <p:cNvSpPr/>
          <p:nvPr/>
        </p:nvSpPr>
        <p:spPr>
          <a:xfrm>
            <a:off x="44958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Memory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60960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I/O 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590800"/>
            <a:ext cx="685800" cy="6096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-76200" y="2362200"/>
            <a:ext cx="2514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/>
              <a:t>System Software</a:t>
            </a:r>
          </a:p>
          <a:p>
            <a:r>
              <a:rPr kumimoji="1" lang="en-US" altLang="zh-CN" sz="2000" dirty="0"/>
              <a:t>(OS, compiler, VM</a:t>
            </a:r>
            <a:r>
              <a:rPr kumimoji="1" lang="mr-IN" altLang="zh-CN" sz="2000" dirty="0"/>
              <a:t>…</a:t>
            </a:r>
            <a:r>
              <a:rPr kumimoji="1" lang="en-US" altLang="zh-CN" sz="2000" dirty="0"/>
              <a:t>)</a:t>
            </a:r>
          </a:p>
          <a:p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578" y="2590800"/>
            <a:ext cx="618022" cy="60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362200"/>
            <a:ext cx="762000" cy="8955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743200"/>
            <a:ext cx="1062917" cy="457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2667001"/>
            <a:ext cx="990600" cy="5513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6867" y="2667000"/>
            <a:ext cx="1256533" cy="6858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6900" y="2743200"/>
            <a:ext cx="850900" cy="57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22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3378"/>
            <a:ext cx="8229600" cy="1143000"/>
          </a:xfrm>
        </p:spPr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3"/>
          <p:cNvSpPr/>
          <p:nvPr/>
        </p:nvSpPr>
        <p:spPr>
          <a:xfrm>
            <a:off x="2895600" y="5486400"/>
            <a:ext cx="4724400" cy="7620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Transistors, Diodes, Resistors,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Rectangle 3"/>
          <p:cNvSpPr/>
          <p:nvPr/>
        </p:nvSpPr>
        <p:spPr>
          <a:xfrm>
            <a:off x="2895600" y="4648200"/>
            <a:ext cx="4724400" cy="762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Logical Circuits, Flip-Flops, Gates,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Rectangle 3"/>
          <p:cNvSpPr/>
          <p:nvPr/>
        </p:nvSpPr>
        <p:spPr>
          <a:xfrm>
            <a:off x="28956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CPU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Rectangle 3"/>
          <p:cNvSpPr/>
          <p:nvPr/>
        </p:nvSpPr>
        <p:spPr>
          <a:xfrm>
            <a:off x="44958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Memory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60960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I/O 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590800"/>
            <a:ext cx="685800" cy="6096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-10979" y="2413337"/>
            <a:ext cx="2514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/>
              <a:t>System Software</a:t>
            </a:r>
          </a:p>
          <a:p>
            <a:r>
              <a:rPr kumimoji="1" lang="en-US" altLang="zh-CN" sz="2000" dirty="0"/>
              <a:t>(OS, compiler, VM</a:t>
            </a:r>
            <a:r>
              <a:rPr kumimoji="1" lang="mr-IN" altLang="zh-CN" sz="2000" dirty="0"/>
              <a:t>…</a:t>
            </a:r>
            <a:r>
              <a:rPr kumimoji="1" lang="en-US" altLang="zh-CN" sz="2000" dirty="0"/>
              <a:t>)</a:t>
            </a:r>
          </a:p>
          <a:p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578" y="2590800"/>
            <a:ext cx="618022" cy="60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362200"/>
            <a:ext cx="762000" cy="8955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743200"/>
            <a:ext cx="1062917" cy="457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2667001"/>
            <a:ext cx="990600" cy="5513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6867" y="2667000"/>
            <a:ext cx="1256533" cy="6858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6900" y="2743200"/>
            <a:ext cx="850900" cy="576416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752600"/>
            <a:ext cx="2514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/>
              <a:t>User Applications</a:t>
            </a:r>
            <a:endParaRPr lang="zh-CN" altLang="en-US" sz="20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0" y="1752600"/>
            <a:ext cx="584200" cy="51358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1800" y="1722120"/>
            <a:ext cx="533400" cy="64008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81400" y="1676400"/>
            <a:ext cx="571500" cy="69272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43400" y="1752600"/>
            <a:ext cx="812800" cy="7112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01138" y="1714500"/>
            <a:ext cx="813777" cy="6477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0" y="1892300"/>
            <a:ext cx="1117600" cy="3937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5200" y="1828800"/>
            <a:ext cx="913108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73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3378"/>
            <a:ext cx="8229600" cy="1143000"/>
          </a:xfrm>
        </p:spPr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3"/>
          <p:cNvSpPr/>
          <p:nvPr/>
        </p:nvSpPr>
        <p:spPr>
          <a:xfrm>
            <a:off x="2895600" y="5486400"/>
            <a:ext cx="4724400" cy="7620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Transistors, Diodes, Resistors,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Rectangle 3"/>
          <p:cNvSpPr/>
          <p:nvPr/>
        </p:nvSpPr>
        <p:spPr>
          <a:xfrm>
            <a:off x="2895600" y="4648200"/>
            <a:ext cx="4724400" cy="762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Logical Circuits, Flip-Flops, Gates,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Rectangle 3"/>
          <p:cNvSpPr/>
          <p:nvPr/>
        </p:nvSpPr>
        <p:spPr>
          <a:xfrm>
            <a:off x="28956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CPU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Rectangle 3"/>
          <p:cNvSpPr/>
          <p:nvPr/>
        </p:nvSpPr>
        <p:spPr>
          <a:xfrm>
            <a:off x="44958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Memory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60960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I/O 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590800"/>
            <a:ext cx="685800" cy="6096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-76200" y="2413337"/>
            <a:ext cx="2514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/>
              <a:t>System Software</a:t>
            </a:r>
          </a:p>
          <a:p>
            <a:r>
              <a:rPr kumimoji="1" lang="en-US" altLang="zh-CN" sz="2000" dirty="0"/>
              <a:t>(OS, compiler, VM</a:t>
            </a:r>
            <a:r>
              <a:rPr kumimoji="1" lang="mr-IN" altLang="zh-CN" sz="2000" dirty="0"/>
              <a:t>…</a:t>
            </a:r>
            <a:r>
              <a:rPr kumimoji="1" lang="en-US" altLang="zh-CN" sz="2000" dirty="0"/>
              <a:t>)</a:t>
            </a:r>
          </a:p>
          <a:p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578" y="2590800"/>
            <a:ext cx="618022" cy="60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362200"/>
            <a:ext cx="762000" cy="8955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743200"/>
            <a:ext cx="1062917" cy="457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2667001"/>
            <a:ext cx="990600" cy="5513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6867" y="2667000"/>
            <a:ext cx="1256533" cy="6858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6900" y="2743200"/>
            <a:ext cx="850900" cy="576416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752600"/>
            <a:ext cx="2514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/>
              <a:t>User Applications</a:t>
            </a:r>
            <a:endParaRPr lang="zh-CN" altLang="en-US" sz="20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0" y="1752600"/>
            <a:ext cx="584200" cy="51358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1800" y="1722120"/>
            <a:ext cx="533400" cy="64008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81400" y="1676400"/>
            <a:ext cx="571500" cy="69272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43400" y="1752600"/>
            <a:ext cx="812800" cy="7112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01138" y="1714500"/>
            <a:ext cx="813777" cy="6477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0" y="1892300"/>
            <a:ext cx="1117600" cy="3937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5200" y="1828800"/>
            <a:ext cx="913108" cy="53340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76200" y="1066800"/>
            <a:ext cx="2514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/>
              <a:t>Users</a:t>
            </a:r>
            <a:endParaRPr lang="zh-CN" altLang="en-US" sz="2000" dirty="0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19600" y="838200"/>
            <a:ext cx="812800" cy="82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05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3378"/>
            <a:ext cx="8229600" cy="1143000"/>
          </a:xfrm>
        </p:spPr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3"/>
          <p:cNvSpPr/>
          <p:nvPr/>
        </p:nvSpPr>
        <p:spPr>
          <a:xfrm>
            <a:off x="2895600" y="5486400"/>
            <a:ext cx="4724400" cy="7620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Transistors, Diodes, Resistors,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Rectangle 3"/>
          <p:cNvSpPr/>
          <p:nvPr/>
        </p:nvSpPr>
        <p:spPr>
          <a:xfrm>
            <a:off x="2895600" y="4648200"/>
            <a:ext cx="4724400" cy="762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Logical Circuits, Flip-Flops, Gates,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Rectangle 3"/>
          <p:cNvSpPr/>
          <p:nvPr/>
        </p:nvSpPr>
        <p:spPr>
          <a:xfrm>
            <a:off x="28956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CPU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Rectangle 3"/>
          <p:cNvSpPr/>
          <p:nvPr/>
        </p:nvSpPr>
        <p:spPr>
          <a:xfrm>
            <a:off x="44958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Memory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60960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I/O 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2400" y="2514600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/>
              <a:t>System Software</a:t>
            </a:r>
          </a:p>
        </p:txBody>
      </p:sp>
      <p:sp>
        <p:nvSpPr>
          <p:cNvPr id="24" name="矩形 23"/>
          <p:cNvSpPr/>
          <p:nvPr/>
        </p:nvSpPr>
        <p:spPr>
          <a:xfrm>
            <a:off x="152400" y="1752600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/>
              <a:t>User Applications</a:t>
            </a:r>
            <a:endParaRPr lang="zh-CN" altLang="en-US" sz="2400" dirty="0"/>
          </a:p>
        </p:txBody>
      </p:sp>
      <p:sp>
        <p:nvSpPr>
          <p:cNvPr id="33" name="Rectangle 13"/>
          <p:cNvSpPr/>
          <p:nvPr/>
        </p:nvSpPr>
        <p:spPr>
          <a:xfrm>
            <a:off x="2743200" y="2514600"/>
            <a:ext cx="1676400" cy="838200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rbel" pitchFamily="34" charset="0"/>
                <a:cs typeface="Arial" pitchFamily="34" charset="0"/>
              </a:rPr>
              <a:t>Operating System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743200" y="1600200"/>
            <a:ext cx="4648200" cy="1752600"/>
            <a:chOff x="2743200" y="1600200"/>
            <a:chExt cx="4648200" cy="1752600"/>
          </a:xfrm>
        </p:grpSpPr>
        <p:sp>
          <p:nvSpPr>
            <p:cNvPr id="3" name="Rectangle 2"/>
            <p:cNvSpPr/>
            <p:nvPr/>
          </p:nvSpPr>
          <p:spPr>
            <a:xfrm>
              <a:off x="2743200" y="1600200"/>
              <a:ext cx="4648200" cy="762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48200" y="2362200"/>
              <a:ext cx="2743199" cy="990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410200" y="2209800"/>
              <a:ext cx="11318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Apps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893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3378"/>
            <a:ext cx="8229600" cy="1143000"/>
          </a:xfrm>
        </p:spPr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Abstraction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3"/>
          <p:cNvSpPr/>
          <p:nvPr/>
        </p:nvSpPr>
        <p:spPr>
          <a:xfrm>
            <a:off x="2895600" y="6019800"/>
            <a:ext cx="4724400" cy="7620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Transistors, Diodes, Resistors,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Rectangle 3"/>
          <p:cNvSpPr/>
          <p:nvPr/>
        </p:nvSpPr>
        <p:spPr>
          <a:xfrm>
            <a:off x="2895600" y="4953000"/>
            <a:ext cx="4724400" cy="762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Logical Circuits, Flip-Flops, Gates,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Rectangle 3"/>
          <p:cNvSpPr/>
          <p:nvPr/>
        </p:nvSpPr>
        <p:spPr>
          <a:xfrm>
            <a:off x="2895600" y="38862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CPU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Rectangle 3"/>
          <p:cNvSpPr/>
          <p:nvPr/>
        </p:nvSpPr>
        <p:spPr>
          <a:xfrm>
            <a:off x="4495800" y="38862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Memory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6096000" y="38862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I/O 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2400" y="2514600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/>
              <a:t>System Software</a:t>
            </a:r>
          </a:p>
        </p:txBody>
      </p:sp>
      <p:sp>
        <p:nvSpPr>
          <p:cNvPr id="24" name="矩形 23"/>
          <p:cNvSpPr/>
          <p:nvPr/>
        </p:nvSpPr>
        <p:spPr>
          <a:xfrm>
            <a:off x="152400" y="1752600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/>
              <a:t>User Applications</a:t>
            </a:r>
            <a:endParaRPr lang="zh-CN" altLang="en-US" sz="2400" dirty="0"/>
          </a:p>
        </p:txBody>
      </p:sp>
      <p:sp>
        <p:nvSpPr>
          <p:cNvPr id="33" name="Rectangle 13"/>
          <p:cNvSpPr/>
          <p:nvPr/>
        </p:nvSpPr>
        <p:spPr>
          <a:xfrm>
            <a:off x="2743200" y="2590800"/>
            <a:ext cx="1676400" cy="838200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rbel" pitchFamily="34" charset="0"/>
                <a:cs typeface="Arial" pitchFamily="34" charset="0"/>
              </a:rPr>
              <a:t>Operating System</a:t>
            </a:r>
          </a:p>
        </p:txBody>
      </p:sp>
      <p:sp>
        <p:nvSpPr>
          <p:cNvPr id="25" name="Rectangle 3"/>
          <p:cNvSpPr/>
          <p:nvPr/>
        </p:nvSpPr>
        <p:spPr>
          <a:xfrm>
            <a:off x="2895600" y="5791200"/>
            <a:ext cx="4724400" cy="228600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7" name="Rectangle 3"/>
          <p:cNvSpPr/>
          <p:nvPr/>
        </p:nvSpPr>
        <p:spPr>
          <a:xfrm>
            <a:off x="2895600" y="4724400"/>
            <a:ext cx="4724400" cy="2286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8" name="Rectangle 3"/>
          <p:cNvSpPr/>
          <p:nvPr/>
        </p:nvSpPr>
        <p:spPr>
          <a:xfrm>
            <a:off x="2895600" y="3657600"/>
            <a:ext cx="1447800" cy="228600"/>
          </a:xfrm>
          <a:prstGeom prst="rect">
            <a:avLst/>
          </a:prstGeom>
          <a:solidFill>
            <a:srgbClr val="8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31" name="Rectangle 3"/>
          <p:cNvSpPr/>
          <p:nvPr/>
        </p:nvSpPr>
        <p:spPr>
          <a:xfrm>
            <a:off x="2743200" y="2362200"/>
            <a:ext cx="1676400" cy="228600"/>
          </a:xfrm>
          <a:prstGeom prst="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cxnSp>
        <p:nvCxnSpPr>
          <p:cNvPr id="39" name="直线连接符 38"/>
          <p:cNvCxnSpPr/>
          <p:nvPr/>
        </p:nvCxnSpPr>
        <p:spPr>
          <a:xfrm flipH="1">
            <a:off x="1524000" y="4876800"/>
            <a:ext cx="1295400" cy="7620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/>
        </p:nvCxnSpPr>
        <p:spPr>
          <a:xfrm flipH="1">
            <a:off x="1447800" y="3810000"/>
            <a:ext cx="1371600" cy="83820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/>
          <p:cNvCxnSpPr/>
          <p:nvPr/>
        </p:nvCxnSpPr>
        <p:spPr>
          <a:xfrm flipH="1" flipV="1">
            <a:off x="1295400" y="5257800"/>
            <a:ext cx="1524000" cy="60960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-533400" y="4495800"/>
            <a:ext cx="2514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i="1" dirty="0">
                <a:latin typeface="Arial"/>
                <a:cs typeface="Arial"/>
              </a:rPr>
              <a:t>Abstract Interface</a:t>
            </a:r>
          </a:p>
        </p:txBody>
      </p:sp>
      <p:sp>
        <p:nvSpPr>
          <p:cNvPr id="38" name="Rectangle 3"/>
          <p:cNvSpPr/>
          <p:nvPr/>
        </p:nvSpPr>
        <p:spPr>
          <a:xfrm>
            <a:off x="4495800" y="3657600"/>
            <a:ext cx="1447800" cy="228600"/>
          </a:xfrm>
          <a:prstGeom prst="rect">
            <a:avLst/>
          </a:prstGeom>
          <a:solidFill>
            <a:srgbClr val="8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40" name="Rectangle 3"/>
          <p:cNvSpPr/>
          <p:nvPr/>
        </p:nvSpPr>
        <p:spPr>
          <a:xfrm>
            <a:off x="6096000" y="3657600"/>
            <a:ext cx="1447800" cy="228600"/>
          </a:xfrm>
          <a:prstGeom prst="rect">
            <a:avLst/>
          </a:prstGeom>
          <a:solidFill>
            <a:srgbClr val="8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743200" y="1524000"/>
            <a:ext cx="4648200" cy="762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648200" y="2209800"/>
            <a:ext cx="2743199" cy="990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5410200" y="2133600"/>
            <a:ext cx="1131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Apps</a:t>
            </a:r>
          </a:p>
        </p:txBody>
      </p:sp>
      <p:cxnSp>
        <p:nvCxnSpPr>
          <p:cNvPr id="32" name="直线连接符 41">
            <a:extLst>
              <a:ext uri="{FF2B5EF4-FFF2-40B4-BE49-F238E27FC236}">
                <a16:creationId xmlns:a16="http://schemas.microsoft.com/office/drawing/2014/main" id="{6BC4C518-5391-9E49-976E-7B5CC9D8B35A}"/>
              </a:ext>
            </a:extLst>
          </p:cNvPr>
          <p:cNvCxnSpPr/>
          <p:nvPr/>
        </p:nvCxnSpPr>
        <p:spPr>
          <a:xfrm flipH="1">
            <a:off x="1371600" y="2895600"/>
            <a:ext cx="1143000" cy="167640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570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3378"/>
            <a:ext cx="8229600" cy="1143000"/>
          </a:xfrm>
        </p:spPr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Scope of this class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3"/>
          <p:cNvSpPr/>
          <p:nvPr/>
        </p:nvSpPr>
        <p:spPr>
          <a:xfrm>
            <a:off x="2895600" y="6019800"/>
            <a:ext cx="4724400" cy="762000"/>
          </a:xfrm>
          <a:prstGeom prst="rect">
            <a:avLst/>
          </a:prstGeom>
          <a:solidFill>
            <a:srgbClr val="EAEAEA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FFFFFF"/>
                </a:solidFill>
              </a:rPr>
              <a:t>Transistors, Diodes, Resistors, </a:t>
            </a:r>
            <a:r>
              <a:rPr kumimoji="1" lang="mr-IN" altLang="zh-CN" sz="2400" dirty="0">
                <a:solidFill>
                  <a:srgbClr val="FFFFFF"/>
                </a:solidFill>
              </a:rPr>
              <a:t>…</a:t>
            </a:r>
            <a:endParaRPr kumimoji="1"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22" name="Rectangle 3"/>
          <p:cNvSpPr/>
          <p:nvPr/>
        </p:nvSpPr>
        <p:spPr>
          <a:xfrm>
            <a:off x="4495800" y="38862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Memory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6096000" y="3886200"/>
            <a:ext cx="1447800" cy="762000"/>
          </a:xfrm>
          <a:prstGeom prst="rect">
            <a:avLst/>
          </a:prstGeom>
          <a:solidFill>
            <a:srgbClr val="EAEAEA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FFFFFF"/>
                </a:solidFill>
              </a:rPr>
              <a:t>I/O </a:t>
            </a:r>
            <a:endParaRPr kumimoji="1"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2400" y="2514600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/>
              <a:t>System Software</a:t>
            </a:r>
          </a:p>
        </p:txBody>
      </p:sp>
      <p:sp>
        <p:nvSpPr>
          <p:cNvPr id="24" name="矩形 23"/>
          <p:cNvSpPr/>
          <p:nvPr/>
        </p:nvSpPr>
        <p:spPr>
          <a:xfrm>
            <a:off x="152400" y="1752600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/>
              <a:t>User Applications</a:t>
            </a:r>
            <a:endParaRPr lang="zh-CN" altLang="en-US" sz="2400" dirty="0"/>
          </a:p>
        </p:txBody>
      </p:sp>
      <p:sp>
        <p:nvSpPr>
          <p:cNvPr id="33" name="Rectangle 13"/>
          <p:cNvSpPr/>
          <p:nvPr/>
        </p:nvSpPr>
        <p:spPr>
          <a:xfrm>
            <a:off x="2743200" y="2590800"/>
            <a:ext cx="1676400" cy="838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>
                    <a:lumMod val="85000"/>
                  </a:schemeClr>
                </a:solidFill>
                <a:latin typeface="Corbel" pitchFamily="34" charset="0"/>
                <a:cs typeface="Arial" pitchFamily="34" charset="0"/>
              </a:rPr>
              <a:t>Operating System</a:t>
            </a:r>
          </a:p>
        </p:txBody>
      </p:sp>
      <p:sp>
        <p:nvSpPr>
          <p:cNvPr id="25" name="Rectangle 3"/>
          <p:cNvSpPr/>
          <p:nvPr/>
        </p:nvSpPr>
        <p:spPr>
          <a:xfrm>
            <a:off x="2895600" y="5791200"/>
            <a:ext cx="4724400" cy="228600"/>
          </a:xfrm>
          <a:prstGeom prst="rect">
            <a:avLst/>
          </a:prstGeom>
          <a:solidFill>
            <a:srgbClr val="EAEAEA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9" name="Rectangle 3"/>
          <p:cNvSpPr/>
          <p:nvPr/>
        </p:nvSpPr>
        <p:spPr>
          <a:xfrm>
            <a:off x="4495800" y="3657600"/>
            <a:ext cx="1447800" cy="228600"/>
          </a:xfrm>
          <a:prstGeom prst="rect">
            <a:avLst/>
          </a:prstGeom>
          <a:solidFill>
            <a:srgbClr val="8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30" name="Rectangle 3"/>
          <p:cNvSpPr/>
          <p:nvPr/>
        </p:nvSpPr>
        <p:spPr>
          <a:xfrm>
            <a:off x="6096000" y="3657600"/>
            <a:ext cx="1447800" cy="228600"/>
          </a:xfrm>
          <a:prstGeom prst="rect">
            <a:avLst/>
          </a:prstGeom>
          <a:solidFill>
            <a:srgbClr val="EAEAEA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31" name="Rectangle 3"/>
          <p:cNvSpPr/>
          <p:nvPr/>
        </p:nvSpPr>
        <p:spPr>
          <a:xfrm>
            <a:off x="2743200" y="2362200"/>
            <a:ext cx="1676400" cy="228600"/>
          </a:xfrm>
          <a:prstGeom prst="rect">
            <a:avLst/>
          </a:prstGeom>
          <a:solidFill>
            <a:srgbClr val="D9D9D9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39" name="直线连接符 38"/>
          <p:cNvCxnSpPr/>
          <p:nvPr/>
        </p:nvCxnSpPr>
        <p:spPr>
          <a:xfrm flipH="1">
            <a:off x="1524000" y="4876800"/>
            <a:ext cx="1295400" cy="7620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/>
        </p:nvCxnSpPr>
        <p:spPr>
          <a:xfrm flipH="1">
            <a:off x="1447800" y="3810000"/>
            <a:ext cx="1371600" cy="83820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/>
          <p:cNvCxnSpPr/>
          <p:nvPr/>
        </p:nvCxnSpPr>
        <p:spPr>
          <a:xfrm flipH="1" flipV="1">
            <a:off x="1295400" y="5257800"/>
            <a:ext cx="1524000" cy="609600"/>
          </a:xfrm>
          <a:prstGeom prst="line">
            <a:avLst/>
          </a:prstGeom>
          <a:ln w="38100" cmpd="sng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-533400" y="4495800"/>
            <a:ext cx="2514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i="1" dirty="0">
                <a:latin typeface="Arial"/>
                <a:cs typeface="Arial"/>
              </a:rPr>
              <a:t>Abstract Interface</a:t>
            </a:r>
          </a:p>
        </p:txBody>
      </p:sp>
      <p:sp>
        <p:nvSpPr>
          <p:cNvPr id="38" name="Rectangle 3"/>
          <p:cNvSpPr/>
          <p:nvPr/>
        </p:nvSpPr>
        <p:spPr>
          <a:xfrm>
            <a:off x="2895600" y="38862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CPU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0" name="Rectangle 3"/>
          <p:cNvSpPr/>
          <p:nvPr/>
        </p:nvSpPr>
        <p:spPr>
          <a:xfrm>
            <a:off x="2895600" y="3657600"/>
            <a:ext cx="1447800" cy="228600"/>
          </a:xfrm>
          <a:prstGeom prst="rect">
            <a:avLst/>
          </a:prstGeom>
          <a:solidFill>
            <a:srgbClr val="8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cxnSp>
        <p:nvCxnSpPr>
          <p:cNvPr id="42" name="直线连接符 41"/>
          <p:cNvCxnSpPr/>
          <p:nvPr/>
        </p:nvCxnSpPr>
        <p:spPr>
          <a:xfrm flipH="1">
            <a:off x="1371600" y="2895600"/>
            <a:ext cx="1143000" cy="1676400"/>
          </a:xfrm>
          <a:prstGeom prst="line">
            <a:avLst/>
          </a:prstGeom>
          <a:ln w="38100" cmpd="sng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3"/>
          <p:cNvSpPr/>
          <p:nvPr/>
        </p:nvSpPr>
        <p:spPr>
          <a:xfrm>
            <a:off x="2895600" y="4953000"/>
            <a:ext cx="4724400" cy="762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Logical Circuits, Flip-Flops, Gates,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45" name="Rectangle 3"/>
          <p:cNvSpPr/>
          <p:nvPr/>
        </p:nvSpPr>
        <p:spPr>
          <a:xfrm>
            <a:off x="2895600" y="4724400"/>
            <a:ext cx="4724400" cy="228600"/>
          </a:xfrm>
          <a:prstGeom prst="rect">
            <a:avLst/>
          </a:prstGeom>
          <a:solidFill>
            <a:srgbClr val="953735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743200" y="1600200"/>
            <a:ext cx="4648200" cy="762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4648200" y="2362200"/>
            <a:ext cx="2743199" cy="990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5410200" y="2209800"/>
            <a:ext cx="1131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Apps</a:t>
            </a:r>
          </a:p>
        </p:txBody>
      </p:sp>
    </p:spTree>
    <p:extLst>
      <p:ext uri="{BB962C8B-B14F-4D97-AF65-F5344CB8AC3E}">
        <p14:creationId xmlns:p14="http://schemas.microsoft.com/office/powerpoint/2010/main" val="3391557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 dirty="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04800" y="381000"/>
            <a:ext cx="8250367" cy="1066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400" kern="0" noProof="0" dirty="0">
                <a:solidFill>
                  <a:srgbClr val="0000FF"/>
                </a:solidFill>
                <a:latin typeface="+mj-lt"/>
                <a:ea typeface="+mj-ea"/>
                <a:cs typeface=" Call"/>
              </a:rPr>
              <a:t>Course staff</a:t>
            </a:r>
            <a:endParaRPr lang="en-US" sz="4400" kern="0" dirty="0">
              <a:solidFill>
                <a:srgbClr val="0000FF"/>
              </a:solidFill>
              <a:latin typeface="+mj-lt"/>
              <a:ea typeface="+mj-ea"/>
              <a:cs typeface=" Call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pic>
        <p:nvPicPr>
          <p:cNvPr id="3" name="Picture 2" descr="jy201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219201"/>
            <a:ext cx="1524000" cy="1600200"/>
          </a:xfrm>
          <a:prstGeom prst="rect">
            <a:avLst/>
          </a:prstGeom>
        </p:spPr>
      </p:pic>
      <p:pic>
        <p:nvPicPr>
          <p:cNvPr id="4" name="Picture 3" descr="549772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3200400"/>
            <a:ext cx="1524000" cy="15240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 bwMode="auto">
          <a:xfrm>
            <a:off x="457200" y="3200400"/>
            <a:ext cx="52578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8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Recitation </a:t>
            </a:r>
            <a:r>
              <a:rPr lang="en-US" sz="2800" kern="0" dirty="0">
                <a:solidFill>
                  <a:schemeClr val="tx1"/>
                </a:solidFill>
                <a:latin typeface="Gill Sans"/>
                <a:ea typeface="+mn-ea"/>
                <a:cs typeface="Gill Sans"/>
              </a:rPr>
              <a:t>instructor: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8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John </a:t>
            </a:r>
            <a:r>
              <a:rPr kumimoji="0" lang="en-US" sz="280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Westhoff</a:t>
            </a:r>
            <a:r>
              <a:rPr kumimoji="0" lang="en-US" sz="28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 </a:t>
            </a:r>
            <a:r>
              <a:rPr kumimoji="0" lang="en-US" sz="28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(2</a:t>
            </a:r>
            <a:r>
              <a:rPr kumimoji="0" lang="en-US" sz="2800" i="0" u="none" strike="noStrike" kern="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nd</a:t>
            </a:r>
            <a:r>
              <a:rPr kumimoji="0" lang="en-US" sz="28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 PhD student)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lang="en-US" sz="2800" kern="0" dirty="0">
                <a:solidFill>
                  <a:schemeClr val="tx1"/>
                </a:solidFill>
                <a:latin typeface="Gill Sans"/>
                <a:ea typeface="+mn-ea"/>
                <a:cs typeface="Gill Sans"/>
              </a:rPr>
              <a:t>Research: distributed systems </a:t>
            </a:r>
            <a:endParaRPr kumimoji="0" lang="en-US" sz="280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ill Sans"/>
              <a:ea typeface="+mn-ea"/>
              <a:cs typeface="Gill San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" y="1600200"/>
            <a:ext cx="446355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800" dirty="0"/>
              <a:t>Lecturer: Prof. </a:t>
            </a:r>
            <a:r>
              <a:rPr lang="en-US" sz="2800" dirty="0">
                <a:solidFill>
                  <a:srgbClr val="0000FF"/>
                </a:solidFill>
              </a:rPr>
              <a:t>Jinyang Li</a:t>
            </a:r>
          </a:p>
          <a:p>
            <a:pPr algn="l"/>
            <a:r>
              <a:rPr lang="en-US" sz="2800" dirty="0"/>
              <a:t>Research: distributed systems</a:t>
            </a:r>
          </a:p>
        </p:txBody>
      </p:sp>
      <p:pic>
        <p:nvPicPr>
          <p:cNvPr id="5" name="Picture 4" descr="Screen Shot 2019-08-01 at 10.53.5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4953000"/>
            <a:ext cx="1524000" cy="1754188"/>
          </a:xfrm>
          <a:prstGeom prst="rect">
            <a:avLst/>
          </a:prstGeom>
        </p:spPr>
      </p:pic>
      <p:sp>
        <p:nvSpPr>
          <p:cNvPr id="11" name="Subtitle 2"/>
          <p:cNvSpPr txBox="1">
            <a:spLocks/>
          </p:cNvSpPr>
          <p:nvPr/>
        </p:nvSpPr>
        <p:spPr bwMode="auto">
          <a:xfrm>
            <a:off x="533400" y="5105400"/>
            <a:ext cx="52578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8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TA</a:t>
            </a:r>
            <a:r>
              <a:rPr lang="en-US" sz="2800" kern="0" dirty="0">
                <a:solidFill>
                  <a:schemeClr val="tx1"/>
                </a:solidFill>
                <a:latin typeface="Gill Sans"/>
                <a:ea typeface="+mn-ea"/>
                <a:cs typeface="Gill Sans"/>
              </a:rPr>
              <a:t>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80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Itamar</a:t>
            </a:r>
            <a:r>
              <a:rPr kumimoji="0" lang="en-US" sz="28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 </a:t>
            </a:r>
            <a:r>
              <a:rPr kumimoji="0" lang="en-US" sz="280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Reif</a:t>
            </a:r>
            <a:r>
              <a:rPr kumimoji="0" lang="en-US" sz="2800" i="0" u="none" strike="noStrike" kern="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 </a:t>
            </a:r>
            <a:r>
              <a:rPr kumimoji="0" lang="en-US" sz="28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(senior)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lang="en-US" sz="2800" kern="0" dirty="0">
                <a:solidFill>
                  <a:schemeClr val="tx1"/>
                </a:solidFill>
                <a:latin typeface="Gill Sans"/>
                <a:ea typeface="+mn-ea"/>
                <a:cs typeface="Gill Sans"/>
              </a:rPr>
              <a:t>Past CSO survivor</a:t>
            </a:r>
            <a:endParaRPr kumimoji="0" lang="en-US" sz="280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ill Sans"/>
              <a:ea typeface="+mn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064730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of this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How do applications run on a computer?</a:t>
            </a:r>
          </a:p>
          <a:p>
            <a:pPr marL="914400" lvl="1" indent="-514350"/>
            <a:r>
              <a:rPr lang="en-US" dirty="0"/>
              <a:t>Hardware/software interface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 CPU/memory work?</a:t>
            </a:r>
          </a:p>
          <a:p>
            <a:pPr marL="914400" lvl="1" indent="-514350"/>
            <a:r>
              <a:rPr lang="en-US" dirty="0"/>
              <a:t>overview of computer architecture</a:t>
            </a:r>
          </a:p>
        </p:txBody>
      </p:sp>
      <p:sp>
        <p:nvSpPr>
          <p:cNvPr id="4" name="Explosion 2 3">
            <a:extLst>
              <a:ext uri="{FF2B5EF4-FFF2-40B4-BE49-F238E27FC236}">
                <a16:creationId xmlns:a16="http://schemas.microsoft.com/office/drawing/2014/main" id="{7E802A37-8622-D042-A5EC-54EC3D8B1AFB}"/>
              </a:ext>
            </a:extLst>
          </p:cNvPr>
          <p:cNvSpPr/>
          <p:nvPr/>
        </p:nvSpPr>
        <p:spPr>
          <a:xfrm>
            <a:off x="5943600" y="2623509"/>
            <a:ext cx="1676400" cy="785019"/>
          </a:xfrm>
          <a:prstGeom prst="irregularSeal2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New</a:t>
            </a:r>
            <a:r>
              <a:rPr lang="en-US" sz="1600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860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Schedule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dirty="0"/>
              <a:t>https://</a:t>
            </a:r>
            <a:r>
              <a:rPr kumimoji="1" lang="en-US" altLang="zh-CN" sz="2400" dirty="0" err="1"/>
              <a:t>nyu-cso.github.io</a:t>
            </a:r>
            <a:endParaRPr kumimoji="1" lang="en-US" altLang="zh-CN" sz="2400" dirty="0"/>
          </a:p>
          <a:p>
            <a:endParaRPr kumimoji="1" lang="zh-CN" altLang="en-US" sz="2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590931"/>
              </p:ext>
            </p:extLst>
          </p:nvPr>
        </p:nvGraphicFramePr>
        <p:xfrm>
          <a:off x="533400" y="2057400"/>
          <a:ext cx="4800599" cy="1319815"/>
        </p:xfrm>
        <a:graphic>
          <a:graphicData uri="http://schemas.openxmlformats.org/drawingml/2006/table">
            <a:tbl>
              <a:tblPr/>
              <a:tblGrid>
                <a:gridCol w="4800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8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overview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2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bit, byte and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float point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basics, bitwise operator, control 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scopes rules, pointers, arrays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structs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mallocs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large program (linked list)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791200" y="1905000"/>
            <a:ext cx="305804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 Programming</a:t>
            </a:r>
            <a:endParaRPr lang="zh-CN" altLang="en-U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160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Schedule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dirty="0"/>
              <a:t>https://</a:t>
            </a:r>
            <a:r>
              <a:rPr kumimoji="1" lang="en-US" altLang="zh-CN" sz="2400" dirty="0" err="1"/>
              <a:t>nyu-cso.github.io</a:t>
            </a:r>
            <a:endParaRPr kumimoji="1" lang="en-US" altLang="zh-CN" sz="2400" dirty="0"/>
          </a:p>
          <a:p>
            <a:endParaRPr kumimoji="1" lang="zh-CN" altLang="en-US" sz="2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815685"/>
              </p:ext>
            </p:extLst>
          </p:nvPr>
        </p:nvGraphicFramePr>
        <p:xfrm>
          <a:off x="533400" y="2057400"/>
          <a:ext cx="4800599" cy="2451085"/>
        </p:xfrm>
        <a:graphic>
          <a:graphicData uri="http://schemas.openxmlformats.org/drawingml/2006/table">
            <a:tbl>
              <a:tblPr/>
              <a:tblGrid>
                <a:gridCol w="4800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8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overview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2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bit, byte and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float point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basics, bitwise operator, control 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scopes rules, pointers, arrays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structs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mallocs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large program (linked list)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ISA, Compile,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movq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3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Control Code (condition, jump instruction)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Array allocation and access 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Procedure calls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Structure, Memory Layout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Buffer Overflow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791200" y="1905000"/>
            <a:ext cx="305804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 Programming</a:t>
            </a:r>
            <a:endParaRPr lang="zh-CN" altLang="en-U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7315200" y="24384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791200" y="2920424"/>
            <a:ext cx="308089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Assembly (X86)</a:t>
            </a:r>
            <a:endParaRPr lang="zh-CN" altLang="en-US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829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Schedule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dirty="0"/>
              <a:t>https://</a:t>
            </a:r>
            <a:r>
              <a:rPr kumimoji="1" lang="en-US" altLang="zh-CN" sz="2400" dirty="0" err="1"/>
              <a:t>nyu-cso.github.io</a:t>
            </a:r>
            <a:endParaRPr kumimoji="1" lang="en-US" altLang="zh-CN" sz="2400" dirty="0"/>
          </a:p>
          <a:p>
            <a:endParaRPr kumimoji="1" lang="zh-CN" altLang="en-US" sz="2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01625"/>
              </p:ext>
            </p:extLst>
          </p:nvPr>
        </p:nvGraphicFramePr>
        <p:xfrm>
          <a:off x="533400" y="2057400"/>
          <a:ext cx="4800599" cy="3016720"/>
        </p:xfrm>
        <a:graphic>
          <a:graphicData uri="http://schemas.openxmlformats.org/drawingml/2006/table">
            <a:tbl>
              <a:tblPr/>
              <a:tblGrid>
                <a:gridCol w="4800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8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overview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2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bit, byte and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float point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basics, bitwise operator, control 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scopes rules, pointers, arrays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structs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mallocs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large program (linked list)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ISA, Compile,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movq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3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Control Code (condition, jump instruction)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Array allocation and access 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Procedure calls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Structure, Memory Layout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Buffer Overflow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Code optimizations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Dynamic Memory Allocation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Dynamic Memory Allocation continued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791200" y="1905000"/>
            <a:ext cx="305804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 Programming</a:t>
            </a:r>
            <a:endParaRPr lang="zh-CN" altLang="en-U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7315200" y="24384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791200" y="2920424"/>
            <a:ext cx="308089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Assembly (X86)</a:t>
            </a:r>
            <a:endParaRPr lang="zh-CN" altLang="en-US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" name="直线箭头连接符 9"/>
          <p:cNvCxnSpPr/>
          <p:nvPr/>
        </p:nvCxnSpPr>
        <p:spPr>
          <a:xfrm>
            <a:off x="7315200" y="35814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592188" y="4063424"/>
            <a:ext cx="348685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accent3"/>
                </a:solidFill>
                <a:latin typeface="Arial"/>
                <a:cs typeface="Arial"/>
              </a:rPr>
              <a:t>Dynamic Memory </a:t>
            </a:r>
          </a:p>
          <a:p>
            <a:r>
              <a:rPr kumimoji="1" lang="en-US" altLang="zh-CN" sz="3200" dirty="0">
                <a:solidFill>
                  <a:schemeClr val="accent3"/>
                </a:solidFill>
                <a:latin typeface="Arial"/>
                <a:cs typeface="Arial"/>
              </a:rPr>
              <a:t>Allocation</a:t>
            </a:r>
            <a:endParaRPr lang="zh-CN" altLang="en-US" sz="32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829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Schedule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dirty="0"/>
              <a:t>https://</a:t>
            </a:r>
            <a:r>
              <a:rPr kumimoji="1" lang="en-US" altLang="zh-CN" sz="2400" dirty="0" err="1"/>
              <a:t>nyu-cso.github.io</a:t>
            </a:r>
            <a:endParaRPr kumimoji="1" lang="en-US" altLang="zh-CN" sz="2400" dirty="0"/>
          </a:p>
          <a:p>
            <a:endParaRPr kumimoji="1" lang="zh-CN" altLang="en-US" sz="2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448180"/>
              </p:ext>
            </p:extLst>
          </p:nvPr>
        </p:nvGraphicFramePr>
        <p:xfrm>
          <a:off x="533400" y="1905000"/>
          <a:ext cx="4800599" cy="3849100"/>
        </p:xfrm>
        <a:graphic>
          <a:graphicData uri="http://schemas.openxmlformats.org/drawingml/2006/table">
            <a:tbl>
              <a:tblPr/>
              <a:tblGrid>
                <a:gridCol w="4800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8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overview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2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bit, byte and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float point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basics, bitwise operator, control 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scopes rules, pointers, arrays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structs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mallocs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large program (linked list)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ISA, Compile,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movq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3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Control Code (condition, jump instruction)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Array allocation and access 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Procedure calls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Structure, Memory Layout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Buffer Overflow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Code optimizations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Dynamic Memory Allocation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Dynamic Memory Allocation continued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Logic Design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Logic Design continued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76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Sequential implementation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029094"/>
                  </a:ext>
                </a:extLst>
              </a:tr>
              <a:tr h="2276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Pipelined implementation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791200" y="1905000"/>
            <a:ext cx="305804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 Programming</a:t>
            </a:r>
            <a:endParaRPr lang="zh-CN" altLang="en-U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7315200" y="24384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791200" y="2920424"/>
            <a:ext cx="308089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Assembly (X86)</a:t>
            </a:r>
            <a:endParaRPr lang="zh-CN" altLang="en-US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" name="直线箭头连接符 9"/>
          <p:cNvCxnSpPr/>
          <p:nvPr/>
        </p:nvCxnSpPr>
        <p:spPr>
          <a:xfrm>
            <a:off x="7315200" y="35814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649093" y="3875782"/>
            <a:ext cx="337303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accent3"/>
                </a:solidFill>
                <a:latin typeface="Arial"/>
                <a:cs typeface="Arial"/>
              </a:rPr>
              <a:t>Dynamic Memory</a:t>
            </a:r>
          </a:p>
          <a:p>
            <a:r>
              <a:rPr kumimoji="1" lang="en-US" altLang="zh-CN" sz="3200" dirty="0">
                <a:solidFill>
                  <a:schemeClr val="accent3"/>
                </a:solidFill>
                <a:latin typeface="Arial"/>
                <a:cs typeface="Arial"/>
              </a:rPr>
              <a:t>Allocation</a:t>
            </a:r>
            <a:endParaRPr lang="zh-CN" altLang="en-US" sz="3200" dirty="0">
              <a:solidFill>
                <a:schemeClr val="accent3"/>
              </a:solidFill>
            </a:endParaRPr>
          </a:p>
        </p:txBody>
      </p:sp>
      <p:cxnSp>
        <p:nvCxnSpPr>
          <p:cNvPr id="12" name="直线箭头连接符 11"/>
          <p:cNvCxnSpPr>
            <a:cxnSpLocks/>
          </p:cNvCxnSpPr>
          <p:nvPr/>
        </p:nvCxnSpPr>
        <p:spPr>
          <a:xfrm>
            <a:off x="7319162" y="4953000"/>
            <a:ext cx="0" cy="3048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931594" y="5105400"/>
            <a:ext cx="23711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Architecture</a:t>
            </a:r>
            <a:endParaRPr lang="zh-CN" altLang="en-US" sz="3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829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Schedule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dirty="0"/>
              <a:t>https://</a:t>
            </a:r>
            <a:r>
              <a:rPr kumimoji="1" lang="en-US" altLang="zh-CN" sz="2400" dirty="0" err="1"/>
              <a:t>nyu-cso.github.io</a:t>
            </a:r>
            <a:endParaRPr kumimoji="1" lang="en-US" altLang="zh-CN" sz="2400" dirty="0"/>
          </a:p>
          <a:p>
            <a:endParaRPr kumimoji="1" lang="zh-CN" altLang="en-US" sz="2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477367"/>
              </p:ext>
            </p:extLst>
          </p:nvPr>
        </p:nvGraphicFramePr>
        <p:xfrm>
          <a:off x="533400" y="2057400"/>
          <a:ext cx="4800599" cy="4187090"/>
        </p:xfrm>
        <a:graphic>
          <a:graphicData uri="http://schemas.openxmlformats.org/drawingml/2006/table">
            <a:tbl>
              <a:tblPr/>
              <a:tblGrid>
                <a:gridCol w="4800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8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overview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2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bit, byte and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float point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basics, bitwise operator, control 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scopes rules, pointers, arrays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structs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mallocs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large program (linked list)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ISA, Compile,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movq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3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Control Code (condition, jump instruction)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Array allocation and access 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Procedure calls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Structure, Memory Layout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Buffer Overflow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Code optimizations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Virtual memory: Address Spaces/ Translation, Goal 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Virtual memory: Page table/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physcial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to virtual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Process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Dynamic Memory Allocation I: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malloc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free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Dynamic Memory Allocation II: design allocator 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76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Dynamic Memory Allocation III: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futher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optimization 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Memory, cache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Memory, cache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791200" y="1905000"/>
            <a:ext cx="305804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 Programming</a:t>
            </a:r>
            <a:endParaRPr lang="zh-CN" altLang="en-U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7315200" y="24384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791200" y="2920424"/>
            <a:ext cx="308089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Assembly (X86)</a:t>
            </a:r>
            <a:endParaRPr lang="zh-CN" altLang="en-US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" name="直线箭头连接符 9"/>
          <p:cNvCxnSpPr/>
          <p:nvPr/>
        </p:nvCxnSpPr>
        <p:spPr>
          <a:xfrm>
            <a:off x="7315200" y="35814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>
            <a:off x="7239000" y="57150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5521494" y="6133237"/>
            <a:ext cx="33505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rgbClr val="660066"/>
                </a:solidFill>
                <a:latin typeface="Arial"/>
                <a:cs typeface="Arial"/>
              </a:rPr>
              <a:t>Memory &amp; Cache</a:t>
            </a:r>
            <a:endParaRPr lang="zh-CN" altLang="en-US" sz="3200" dirty="0">
              <a:solidFill>
                <a:srgbClr val="660066"/>
              </a:solidFill>
            </a:endParaRPr>
          </a:p>
        </p:txBody>
      </p:sp>
      <p:sp>
        <p:nvSpPr>
          <p:cNvPr id="16" name="矩形 10">
            <a:extLst>
              <a:ext uri="{FF2B5EF4-FFF2-40B4-BE49-F238E27FC236}">
                <a16:creationId xmlns:a16="http://schemas.microsoft.com/office/drawing/2014/main" id="{D7FCEE85-7078-834A-80C9-1B84173F7883}"/>
              </a:ext>
            </a:extLst>
          </p:cNvPr>
          <p:cNvSpPr/>
          <p:nvPr/>
        </p:nvSpPr>
        <p:spPr>
          <a:xfrm>
            <a:off x="5649093" y="3875782"/>
            <a:ext cx="337303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accent3"/>
                </a:solidFill>
                <a:latin typeface="Arial"/>
                <a:cs typeface="Arial"/>
              </a:rPr>
              <a:t>Dynamic Memory</a:t>
            </a:r>
          </a:p>
          <a:p>
            <a:r>
              <a:rPr kumimoji="1" lang="en-US" altLang="zh-CN" sz="3200" dirty="0">
                <a:solidFill>
                  <a:schemeClr val="accent3"/>
                </a:solidFill>
                <a:latin typeface="Arial"/>
                <a:cs typeface="Arial"/>
              </a:rPr>
              <a:t>Allocation</a:t>
            </a:r>
            <a:endParaRPr lang="zh-CN" altLang="en-US" sz="3200" dirty="0">
              <a:solidFill>
                <a:schemeClr val="accent3"/>
              </a:solidFill>
            </a:endParaRPr>
          </a:p>
        </p:txBody>
      </p:sp>
      <p:cxnSp>
        <p:nvCxnSpPr>
          <p:cNvPr id="17" name="直线箭头连接符 11">
            <a:extLst>
              <a:ext uri="{FF2B5EF4-FFF2-40B4-BE49-F238E27FC236}">
                <a16:creationId xmlns:a16="http://schemas.microsoft.com/office/drawing/2014/main" id="{BF468890-CAAF-E243-8680-4D09DD69AFB8}"/>
              </a:ext>
            </a:extLst>
          </p:cNvPr>
          <p:cNvCxnSpPr>
            <a:cxnSpLocks/>
          </p:cNvCxnSpPr>
          <p:nvPr/>
        </p:nvCxnSpPr>
        <p:spPr>
          <a:xfrm>
            <a:off x="7319162" y="4953000"/>
            <a:ext cx="0" cy="3048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矩形 12">
            <a:extLst>
              <a:ext uri="{FF2B5EF4-FFF2-40B4-BE49-F238E27FC236}">
                <a16:creationId xmlns:a16="http://schemas.microsoft.com/office/drawing/2014/main" id="{20B00E71-5153-EC44-BA20-FD21FBDB9F13}"/>
              </a:ext>
            </a:extLst>
          </p:cNvPr>
          <p:cNvSpPr/>
          <p:nvPr/>
        </p:nvSpPr>
        <p:spPr>
          <a:xfrm>
            <a:off x="5931594" y="5105400"/>
            <a:ext cx="23711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Architecture</a:t>
            </a:r>
            <a:endParaRPr lang="zh-CN" altLang="en-US" sz="3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829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Course workload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>
                <a:latin typeface="Arial"/>
                <a:cs typeface="Arial"/>
              </a:rPr>
              <a:t>Lectures: M/W 12:30am-1:45pm, CIWW 102</a:t>
            </a:r>
          </a:p>
          <a:p>
            <a:r>
              <a:rPr lang="en-US" altLang="zh-CN" dirty="0">
                <a:latin typeface="Arial"/>
                <a:cs typeface="Arial"/>
              </a:rPr>
              <a:t>Recitation: R 8:00-9:15am, CIWW 101</a:t>
            </a:r>
          </a:p>
          <a:p>
            <a:pPr marL="0" indent="0">
              <a:buNone/>
            </a:pPr>
            <a:endParaRPr lang="en-US" altLang="zh-CN" dirty="0">
              <a:latin typeface="Arial"/>
              <a:cs typeface="Arial"/>
            </a:endParaRPr>
          </a:p>
          <a:p>
            <a:r>
              <a:rPr lang="en-US" altLang="zh-CN" dirty="0">
                <a:latin typeface="Arial"/>
                <a:cs typeface="Arial"/>
              </a:rPr>
              <a:t>Homework:</a:t>
            </a:r>
          </a:p>
          <a:p>
            <a:pPr lvl="1"/>
            <a:r>
              <a:rPr lang="en-US" altLang="zh-CN" dirty="0">
                <a:latin typeface="Arial"/>
                <a:cs typeface="Arial"/>
              </a:rPr>
              <a:t>Recitation exercises </a:t>
            </a:r>
          </a:p>
          <a:p>
            <a:pPr lvl="1"/>
            <a:r>
              <a:rPr lang="en-US" altLang="zh-CN" dirty="0">
                <a:latin typeface="Arial"/>
                <a:cs typeface="Arial"/>
              </a:rPr>
              <a:t>5 Programming labs</a:t>
            </a:r>
          </a:p>
          <a:p>
            <a:pPr marL="457200" lvl="1" indent="0">
              <a:buNone/>
            </a:pPr>
            <a:endParaRPr lang="en-US" altLang="zh-CN" dirty="0">
              <a:latin typeface="Arial"/>
              <a:cs typeface="Arial"/>
            </a:endParaRPr>
          </a:p>
          <a:p>
            <a:r>
              <a:rPr lang="en-US" altLang="zh-CN" dirty="0">
                <a:latin typeface="Arial"/>
                <a:cs typeface="Arial"/>
              </a:rPr>
              <a:t>Quizzes:</a:t>
            </a:r>
          </a:p>
          <a:p>
            <a:pPr lvl="1"/>
            <a:r>
              <a:rPr lang="en-US" altLang="zh-CN" dirty="0">
                <a:latin typeface="Arial"/>
                <a:cs typeface="Arial"/>
              </a:rPr>
              <a:t>Quiz 1 </a:t>
            </a:r>
          </a:p>
          <a:p>
            <a:pPr lvl="1"/>
            <a:r>
              <a:rPr lang="en-US" altLang="zh-CN" dirty="0">
                <a:latin typeface="Arial"/>
                <a:cs typeface="Arial"/>
              </a:rPr>
              <a:t>Quiz 2 </a:t>
            </a:r>
          </a:p>
          <a:p>
            <a:pPr lvl="1"/>
            <a:r>
              <a:rPr lang="en-US" altLang="zh-CN" dirty="0">
                <a:latin typeface="Arial"/>
                <a:cs typeface="Arial"/>
              </a:rPr>
              <a:t>Final exam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5105400" y="2438400"/>
            <a:ext cx="3733800" cy="990600"/>
          </a:xfrm>
          <a:prstGeom prst="wedgeRoundRectCallout">
            <a:avLst>
              <a:gd name="adj1" fmla="val -79246"/>
              <a:gd name="adj2" fmla="val -49721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800" dirty="0">
                <a:solidFill>
                  <a:srgbClr val="FF0000"/>
                </a:solidFill>
              </a:rPr>
              <a:t>Starts tomorrow! Bring a laptop to class</a:t>
            </a:r>
          </a:p>
        </p:txBody>
      </p:sp>
    </p:spTree>
    <p:extLst>
      <p:ext uri="{BB962C8B-B14F-4D97-AF65-F5344CB8AC3E}">
        <p14:creationId xmlns:p14="http://schemas.microsoft.com/office/powerpoint/2010/main" val="365048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3196"/>
            <a:ext cx="8229600" cy="1143000"/>
          </a:xfrm>
        </p:spPr>
        <p:txBody>
          <a:bodyPr/>
          <a:lstStyle/>
          <a:p>
            <a:r>
              <a:rPr lang="en-US" altLang="zh-CN" dirty="0"/>
              <a:t>Grade Breakdown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7385" y="1219200"/>
            <a:ext cx="8686800" cy="5181600"/>
          </a:xfrm>
        </p:spPr>
        <p:txBody>
          <a:bodyPr>
            <a:no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Recitation exercises 12%</a:t>
            </a:r>
          </a:p>
          <a:p>
            <a:r>
              <a:rPr kumimoji="1" lang="en-US" altLang="zh-CN" dirty="0">
                <a:latin typeface="Arial"/>
                <a:cs typeface="Arial"/>
              </a:rPr>
              <a:t>Labs 43% </a:t>
            </a:r>
          </a:p>
          <a:p>
            <a:pPr lvl="1"/>
            <a:r>
              <a:rPr kumimoji="1" lang="en-US" altLang="zh-CN" dirty="0">
                <a:latin typeface="Arial"/>
                <a:cs typeface="Arial"/>
              </a:rPr>
              <a:t>Breakdowns: 7%, 7%, 7%, 11%, 11% </a:t>
            </a:r>
          </a:p>
          <a:p>
            <a:r>
              <a:rPr kumimoji="1" lang="en-US" altLang="zh-CN" dirty="0">
                <a:latin typeface="Arial"/>
                <a:cs typeface="Arial"/>
              </a:rPr>
              <a:t>Quiz-1 10%</a:t>
            </a:r>
          </a:p>
          <a:p>
            <a:r>
              <a:rPr kumimoji="1" lang="en-US" altLang="zh-CN" dirty="0">
                <a:latin typeface="Arial"/>
                <a:cs typeface="Arial"/>
              </a:rPr>
              <a:t>Quiz-2 15%</a:t>
            </a:r>
          </a:p>
          <a:p>
            <a:r>
              <a:rPr kumimoji="1" lang="en-US" altLang="zh-CN" dirty="0">
                <a:latin typeface="Arial"/>
                <a:cs typeface="Arial"/>
              </a:rPr>
              <a:t>Final  20%</a:t>
            </a:r>
          </a:p>
          <a:p>
            <a:pPr marL="0" indent="0">
              <a:buNone/>
            </a:pPr>
            <a:r>
              <a:rPr kumimoji="1" lang="en-US" altLang="zh-CN" dirty="0">
                <a:latin typeface="Arial"/>
                <a:cs typeface="Arial"/>
              </a:rPr>
              <a:t>Bonus I: lecture and piazza participation 5%</a:t>
            </a:r>
          </a:p>
          <a:p>
            <a:pPr marL="0" indent="0">
              <a:buNone/>
            </a:pPr>
            <a:r>
              <a:rPr kumimoji="1" lang="en-US" altLang="zh-CN" dirty="0">
                <a:latin typeface="Arial"/>
                <a:cs typeface="Arial"/>
              </a:rPr>
              <a:t>Bonus II: extra-credit lab questions </a:t>
            </a:r>
          </a:p>
        </p:txBody>
      </p:sp>
    </p:spTree>
    <p:extLst>
      <p:ext uri="{BB962C8B-B14F-4D97-AF65-F5344CB8AC3E}">
        <p14:creationId xmlns:p14="http://schemas.microsoft.com/office/powerpoint/2010/main" val="10623022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3196"/>
            <a:ext cx="8229600" cy="1143000"/>
          </a:xfrm>
        </p:spPr>
        <p:txBody>
          <a:bodyPr/>
          <a:lstStyle/>
          <a:p>
            <a:r>
              <a:rPr lang="en-US" altLang="zh-CN" dirty="0"/>
              <a:t>Optional class project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7385" y="1371600"/>
            <a:ext cx="8686800" cy="5334000"/>
          </a:xfrm>
        </p:spPr>
        <p:txBody>
          <a:bodyPr>
            <a:no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For extra challenge, do a class project instead of taking the final.</a:t>
            </a:r>
          </a:p>
          <a:p>
            <a:r>
              <a:rPr kumimoji="1" lang="en-US" altLang="zh-CN" dirty="0">
                <a:latin typeface="Arial"/>
                <a:cs typeface="Arial"/>
              </a:rPr>
              <a:t>To qualify for the project option, you must:</a:t>
            </a:r>
          </a:p>
          <a:p>
            <a:pPr lvl="1"/>
            <a:r>
              <a:rPr kumimoji="1" lang="en-US" altLang="zh-CN" dirty="0">
                <a:latin typeface="Arial"/>
                <a:cs typeface="Arial"/>
              </a:rPr>
              <a:t>Form a team of 2</a:t>
            </a:r>
          </a:p>
          <a:p>
            <a:pPr lvl="1"/>
            <a:r>
              <a:rPr kumimoji="1" lang="en-US" altLang="zh-CN" dirty="0">
                <a:latin typeface="Arial"/>
                <a:cs typeface="Arial"/>
              </a:rPr>
              <a:t>Score &gt;= 85% on quiz-1, 2</a:t>
            </a:r>
          </a:p>
          <a:p>
            <a:pPr lvl="1"/>
            <a:r>
              <a:rPr kumimoji="1" lang="en-US" altLang="zh-CN" dirty="0">
                <a:latin typeface="Arial"/>
                <a:cs typeface="Arial"/>
              </a:rPr>
              <a:t>Finish lab-1, 2, 3, 4 before 11/19.</a:t>
            </a:r>
          </a:p>
          <a:p>
            <a:r>
              <a:rPr kumimoji="1" lang="en-US" altLang="zh-CN" dirty="0">
                <a:latin typeface="Arial"/>
                <a:cs typeface="Arial"/>
              </a:rPr>
              <a:t>How your project will be evaluated:</a:t>
            </a:r>
          </a:p>
          <a:p>
            <a:pPr lvl="1"/>
            <a:r>
              <a:rPr kumimoji="1" lang="en-US" altLang="zh-CN" dirty="0">
                <a:latin typeface="Arial"/>
                <a:cs typeface="Arial"/>
              </a:rPr>
              <a:t>Presentation + demo</a:t>
            </a:r>
          </a:p>
        </p:txBody>
      </p:sp>
    </p:spTree>
    <p:extLst>
      <p:ext uri="{BB962C8B-B14F-4D97-AF65-F5344CB8AC3E}">
        <p14:creationId xmlns:p14="http://schemas.microsoft.com/office/powerpoint/2010/main" val="3568820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2438400"/>
            <a:ext cx="8229600" cy="1143000"/>
          </a:xfrm>
        </p:spPr>
        <p:txBody>
          <a:bodyPr>
            <a:noAutofit/>
          </a:bodyPr>
          <a:lstStyle/>
          <a:p>
            <a:r>
              <a:rPr kumimoji="1" lang="en-US" altLang="zh-CN" sz="4800" b="1" dirty="0">
                <a:solidFill>
                  <a:srgbClr val="FF0000"/>
                </a:solidFill>
                <a:latin typeface="Arial"/>
                <a:cs typeface="Arial"/>
              </a:rPr>
              <a:t>Is CSO going to be hard?</a:t>
            </a:r>
            <a:endParaRPr kumimoji="1" lang="zh-CN" altLang="en-US" sz="48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2495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229600" cy="1143000"/>
          </a:xfrm>
        </p:spPr>
        <p:txBody>
          <a:bodyPr/>
          <a:lstStyle/>
          <a:p>
            <a:r>
              <a:rPr lang="en-US" dirty="0"/>
              <a:t>Important notice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3047999"/>
          </a:xfrm>
        </p:spPr>
        <p:txBody>
          <a:bodyPr>
            <a:normAutofit/>
          </a:bodyPr>
          <a:lstStyle/>
          <a:p>
            <a:r>
              <a:rPr lang="en-US" dirty="0"/>
              <a:t>We are experimenting with a new curriculum!</a:t>
            </a:r>
          </a:p>
          <a:p>
            <a:r>
              <a:rPr lang="en-US" dirty="0"/>
              <a:t>How this affects you:</a:t>
            </a:r>
          </a:p>
          <a:p>
            <a:pPr lvl="1"/>
            <a:r>
              <a:rPr lang="en-US" dirty="0"/>
              <a:t>This class is different from other CSO sections</a:t>
            </a:r>
          </a:p>
          <a:p>
            <a:pPr lvl="1"/>
            <a:r>
              <a:rPr lang="en-US" dirty="0"/>
              <a:t>This class prepares you for “Operating Systems” (Spring 2020) taught by Prof. </a:t>
            </a:r>
            <a:r>
              <a:rPr lang="en-US" dirty="0" err="1"/>
              <a:t>Aurojit</a:t>
            </a:r>
            <a:r>
              <a:rPr lang="en-US" dirty="0"/>
              <a:t> Panda</a:t>
            </a:r>
          </a:p>
          <a:p>
            <a:pPr lvl="2"/>
            <a:endParaRPr lang="en-US" dirty="0"/>
          </a:p>
        </p:txBody>
      </p:sp>
      <p:pic>
        <p:nvPicPr>
          <p:cNvPr id="5" name="Picture 4" descr="imag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962400"/>
            <a:ext cx="3640015" cy="2057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24200" y="4572000"/>
            <a:ext cx="9144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CSO</a:t>
            </a:r>
          </a:p>
        </p:txBody>
      </p:sp>
      <p:sp>
        <p:nvSpPr>
          <p:cNvPr id="7" name="Rectangle 6"/>
          <p:cNvSpPr/>
          <p:nvPr/>
        </p:nvSpPr>
        <p:spPr>
          <a:xfrm>
            <a:off x="4876800" y="4648200"/>
            <a:ext cx="9144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OS</a:t>
            </a:r>
            <a:endParaRPr lang="en-US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8" name="Picture 7" descr="jy201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038600"/>
            <a:ext cx="1524000" cy="1600200"/>
          </a:xfrm>
          <a:prstGeom prst="rect">
            <a:avLst/>
          </a:prstGeom>
        </p:spPr>
      </p:pic>
      <p:pic>
        <p:nvPicPr>
          <p:cNvPr id="9" name="Picture 8" descr="downloa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962400"/>
            <a:ext cx="160020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7394" y="6096000"/>
            <a:ext cx="8093206" cy="5232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CS majors: Register for Prof. Panda’s OS in the spring!!</a:t>
            </a:r>
          </a:p>
        </p:txBody>
      </p:sp>
    </p:spTree>
    <p:extLst>
      <p:ext uri="{BB962C8B-B14F-4D97-AF65-F5344CB8AC3E}">
        <p14:creationId xmlns:p14="http://schemas.microsoft.com/office/powerpoint/2010/main" val="39598675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2871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Statistics from last term: Final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DC6585-7695-0E4C-9BF0-DDAD06A59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447800"/>
            <a:ext cx="76200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750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5638800"/>
            <a:ext cx="8001000" cy="8382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kumimoji="1" lang="en-US" altLang="zh-CN" sz="3600" dirty="0">
                <a:latin typeface="Arial"/>
                <a:cs typeface="Arial"/>
              </a:rPr>
              <a:t>You must be prepared to devote &gt;15 hours/week </a:t>
            </a:r>
            <a:endParaRPr kumimoji="1" lang="zh-CN" altLang="en-US" sz="3600" dirty="0">
              <a:latin typeface="Arial"/>
              <a:cs typeface="Arial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04800" y="228600"/>
            <a:ext cx="8229600" cy="1143000"/>
          </a:xfrm>
        </p:spPr>
        <p:txBody>
          <a:bodyPr/>
          <a:lstStyle/>
          <a:p>
            <a:r>
              <a:rPr lang="en-US" dirty="0"/>
              <a:t>It’s time to work hard</a:t>
            </a:r>
          </a:p>
        </p:txBody>
      </p:sp>
      <p:pic>
        <p:nvPicPr>
          <p:cNvPr id="12" name="Picture 11" descr="downloa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524000"/>
            <a:ext cx="4800600" cy="358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002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Statistics from this term: </a:t>
            </a:r>
            <a:br>
              <a:rPr lang="en-US" dirty="0"/>
            </a:br>
            <a:r>
              <a:rPr lang="en-US" dirty="0"/>
              <a:t>major vs. minor</a:t>
            </a:r>
          </a:p>
        </p:txBody>
      </p:sp>
      <p:pic>
        <p:nvPicPr>
          <p:cNvPr id="5" name="Picture 4" descr="A close up of graphics&#10;&#10;Description automatically generated">
            <a:extLst>
              <a:ext uri="{FF2B5EF4-FFF2-40B4-BE49-F238E27FC236}">
                <a16:creationId xmlns:a16="http://schemas.microsoft.com/office/drawing/2014/main" id="{94FB1BCE-5870-2847-96EA-D118953BA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22" y="1417638"/>
            <a:ext cx="7620000" cy="4711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2F542-600A-4548-B4AD-CDE9FEEA8E92}"/>
              </a:ext>
            </a:extLst>
          </p:cNvPr>
          <p:cNvSpPr txBox="1"/>
          <p:nvPr/>
        </p:nvSpPr>
        <p:spPr>
          <a:xfrm>
            <a:off x="721123" y="2133600"/>
            <a:ext cx="1584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CS Minor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5D8838-98FC-EF43-B4AA-9D86CC504107}"/>
              </a:ext>
            </a:extLst>
          </p:cNvPr>
          <p:cNvSpPr txBox="1"/>
          <p:nvPr/>
        </p:nvSpPr>
        <p:spPr>
          <a:xfrm>
            <a:off x="6839739" y="2745558"/>
            <a:ext cx="1558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CS Major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7C5EE0-30D7-BB4A-9938-060AE267BF17}"/>
              </a:ext>
            </a:extLst>
          </p:cNvPr>
          <p:cNvSpPr txBox="1"/>
          <p:nvPr/>
        </p:nvSpPr>
        <p:spPr>
          <a:xfrm>
            <a:off x="640174" y="5150319"/>
            <a:ext cx="1745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Undecided</a:t>
            </a:r>
          </a:p>
        </p:txBody>
      </p:sp>
    </p:spTree>
    <p:extLst>
      <p:ext uri="{BB962C8B-B14F-4D97-AF65-F5344CB8AC3E}">
        <p14:creationId xmlns:p14="http://schemas.microsoft.com/office/powerpoint/2010/main" val="39278923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CB6C3565-0E13-2E46-BA53-A85F6DEE3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04248"/>
            <a:ext cx="7620000" cy="4711700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240680"/>
            <a:ext cx="779162" cy="762000"/>
          </a:xfrm>
          <a:prstGeom prst="rect">
            <a:avLst/>
          </a:prstGeom>
        </p:spPr>
      </p:pic>
      <p:pic>
        <p:nvPicPr>
          <p:cNvPr id="7" name="Picture 6" descr="downloa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224" y="1939167"/>
            <a:ext cx="914400" cy="914400"/>
          </a:xfrm>
          <a:prstGeom prst="rect">
            <a:avLst/>
          </a:prstGeom>
        </p:spPr>
      </p:pic>
      <p:pic>
        <p:nvPicPr>
          <p:cNvPr id="8" name="Picture 7" descr="image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1" y="4939352"/>
            <a:ext cx="914400" cy="9144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41981" y="20239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Statistics of  this term: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5857AA-1474-9E4F-A628-6195AAF273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181" y="164972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8094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Before Class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latin typeface="Arial"/>
                <a:cs typeface="Arial"/>
              </a:rPr>
              <a:t>Read the related sections in the text books</a:t>
            </a:r>
          </a:p>
          <a:p>
            <a:pPr marL="0" indent="0">
              <a:buNone/>
            </a:pPr>
            <a:endParaRPr kumimoji="1" lang="en-US" altLang="zh-CN" dirty="0">
              <a:latin typeface="Arial"/>
              <a:cs typeface="Arial"/>
            </a:endParaRPr>
          </a:p>
        </p:txBody>
      </p:sp>
      <p:pic>
        <p:nvPicPr>
          <p:cNvPr id="6" name="Picture 4" descr="imgr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27" y="1900295"/>
            <a:ext cx="2971800" cy="364947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527" y="5634095"/>
            <a:ext cx="4800600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400" dirty="0"/>
              <a:t>“</a:t>
            </a:r>
            <a:r>
              <a:rPr lang="en-US" altLang="zh-CN" sz="2400" dirty="0">
                <a:solidFill>
                  <a:srgbClr val="FF0000"/>
                </a:solidFill>
              </a:rPr>
              <a:t>The C Programming Language</a:t>
            </a:r>
            <a:r>
              <a:rPr lang="en-US" altLang="zh-CN" sz="2400" dirty="0"/>
              <a:t>, 2</a:t>
            </a:r>
            <a:r>
              <a:rPr lang="en-US" altLang="zh-CN" sz="2400" baseline="30000" dirty="0"/>
              <a:t>nd</a:t>
            </a:r>
            <a:r>
              <a:rPr lang="en-US" altLang="zh-CN" sz="2400" dirty="0"/>
              <a:t> Edition”, Prentice Hall, 1988,</a:t>
            </a:r>
          </a:p>
          <a:p>
            <a:pPr lvl="1"/>
            <a:r>
              <a:rPr lang="en-US" altLang="zh-CN" sz="2400" dirty="0"/>
              <a:t>Reserved at NYU library</a:t>
            </a:r>
          </a:p>
        </p:txBody>
      </p:sp>
      <p:pic>
        <p:nvPicPr>
          <p:cNvPr id="8" name="Picture 7" descr="H7wxDQAAQBAJ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05000"/>
            <a:ext cx="3048000" cy="3657601"/>
          </a:xfrm>
          <a:prstGeom prst="rect">
            <a:avLst/>
          </a:prstGeom>
        </p:spPr>
      </p:pic>
      <p:sp>
        <p:nvSpPr>
          <p:cNvPr id="9" name="矩形 6"/>
          <p:cNvSpPr/>
          <p:nvPr/>
        </p:nvSpPr>
        <p:spPr>
          <a:xfrm>
            <a:off x="4038600" y="5645794"/>
            <a:ext cx="4800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400" dirty="0">
                <a:solidFill>
                  <a:srgbClr val="FF0000"/>
                </a:solidFill>
              </a:rPr>
              <a:t>Computer organization and design (RISC-V edition)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6525744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Be</a:t>
            </a:r>
            <a:r>
              <a:rPr kumimoji="1" lang="zh-CN" altLang="en-US" dirty="0">
                <a:latin typeface="Arial"/>
                <a:cs typeface="Arial"/>
              </a:rPr>
              <a:t> </a:t>
            </a:r>
            <a:r>
              <a:rPr kumimoji="1" lang="en-US" altLang="zh-CN" dirty="0">
                <a:latin typeface="Arial"/>
                <a:cs typeface="Arial"/>
              </a:rPr>
              <a:t>Active In Class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1600200"/>
            <a:ext cx="8839200" cy="452596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3600" dirty="0">
                <a:latin typeface="Arial"/>
                <a:cs typeface="Arial"/>
              </a:rPr>
              <a:t>Raise your hand at any time</a:t>
            </a:r>
          </a:p>
          <a:p>
            <a:pPr lvl="1"/>
            <a:r>
              <a:rPr kumimoji="1" lang="en-US" altLang="zh-CN" sz="3200" dirty="0"/>
              <a:t>Ask me to repeat, repeat and repeat</a:t>
            </a:r>
          </a:p>
          <a:p>
            <a:pPr lvl="1"/>
            <a:r>
              <a:rPr kumimoji="1" lang="en-US" altLang="zh-CN" sz="3200" dirty="0"/>
              <a:t>Ask questions</a:t>
            </a:r>
          </a:p>
          <a:p>
            <a:pPr lvl="1"/>
            <a:r>
              <a:rPr kumimoji="1" lang="en-US" altLang="zh-CN" sz="3200" dirty="0"/>
              <a:t>Answer questions from me or others</a:t>
            </a:r>
          </a:p>
          <a:p>
            <a:pPr marL="457200" lvl="1" indent="0">
              <a:buNone/>
            </a:pPr>
            <a:endParaRPr kumimoji="1" lang="en-US" altLang="zh-CN" sz="3200" dirty="0"/>
          </a:p>
          <a:p>
            <a:pPr marL="0" indent="0">
              <a:buNone/>
            </a:pPr>
            <a:r>
              <a:rPr kumimoji="1" lang="en-US" altLang="zh-CN" sz="3600" dirty="0"/>
              <a:t>Befriend your classmates and form study groups</a:t>
            </a:r>
          </a:p>
          <a:p>
            <a:pPr marL="457200" lvl="1" indent="0">
              <a:buNone/>
            </a:pPr>
            <a:endParaRPr kumimoji="1" lang="en-US" altLang="zh-CN" dirty="0"/>
          </a:p>
          <a:p>
            <a:pPr marL="0" lvl="1" indent="0">
              <a:buNone/>
            </a:pPr>
            <a:endParaRPr kumimoji="1" lang="en-US" altLang="zh-CN" dirty="0">
              <a:latin typeface="Arial"/>
              <a:cs typeface="Arial"/>
            </a:endParaRPr>
          </a:p>
          <a:p>
            <a:pPr marL="0" indent="0">
              <a:buNone/>
            </a:pPr>
            <a:endParaRPr kumimoji="1" lang="en-US" altLang="zh-CN" dirty="0">
              <a:latin typeface="Arial"/>
              <a:cs typeface="Arial"/>
            </a:endParaRPr>
          </a:p>
          <a:p>
            <a:pPr marL="0" indent="0">
              <a:buNone/>
            </a:pPr>
            <a:endParaRPr kumimoji="1" lang="en-US" altLang="zh-CN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01919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After Class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3400" y="1600200"/>
            <a:ext cx="8610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>
                <a:latin typeface="Arial"/>
                <a:cs typeface="Arial"/>
              </a:rPr>
              <a:t>Finish all labs / recitation exercises by yourself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sz="3600" dirty="0"/>
              <a:t>Attend recitations</a:t>
            </a:r>
          </a:p>
          <a:p>
            <a:pPr marL="457200" lvl="1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sz="3600" dirty="0"/>
              <a:t>Getting help</a:t>
            </a:r>
          </a:p>
          <a:p>
            <a:pPr lvl="1"/>
            <a:r>
              <a:rPr kumimoji="1" lang="en-US" altLang="zh-CN" dirty="0"/>
              <a:t>Office hour, </a:t>
            </a:r>
            <a:r>
              <a:rPr lang="en-US" altLang="zh-CN" dirty="0"/>
              <a:t>Piazza 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lvl="1" indent="0">
              <a:buNone/>
            </a:pPr>
            <a:endParaRPr kumimoji="1" lang="en-US" altLang="zh-CN" dirty="0">
              <a:latin typeface="Arial"/>
              <a:cs typeface="Arial"/>
            </a:endParaRPr>
          </a:p>
          <a:p>
            <a:pPr marL="0" indent="0">
              <a:buNone/>
            </a:pPr>
            <a:endParaRPr kumimoji="1" lang="en-US" altLang="zh-CN" dirty="0">
              <a:latin typeface="Arial"/>
              <a:cs typeface="Arial"/>
            </a:endParaRPr>
          </a:p>
          <a:p>
            <a:pPr marL="0" indent="0">
              <a:buNone/>
            </a:pPr>
            <a:endParaRPr kumimoji="1" lang="en-US" altLang="zh-CN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05547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382000" cy="1092200"/>
          </a:xfrm>
          <a:ln/>
        </p:spPr>
        <p:txBody>
          <a:bodyPr>
            <a:normAutofit/>
          </a:bodyPr>
          <a:lstStyle/>
          <a:p>
            <a:pPr marL="119063" indent="-119063"/>
            <a:r>
              <a:rPr lang="en-US" dirty="0">
                <a:latin typeface="Arial"/>
                <a:cs typeface="Arial"/>
              </a:rPr>
              <a:t>Policies</a:t>
            </a:r>
          </a:p>
        </p:txBody>
      </p:sp>
      <p:sp>
        <p:nvSpPr>
          <p:cNvPr id="36868" name="Rectangle 4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rial"/>
                <a:cs typeface="Arial"/>
              </a:rPr>
              <a:t>You must work alone on all assignments</a:t>
            </a:r>
          </a:p>
          <a:p>
            <a:pPr marL="552450" lvl="1"/>
            <a:r>
              <a:rPr lang="en-US" dirty="0">
                <a:latin typeface="Arial"/>
                <a:cs typeface="Arial"/>
              </a:rPr>
              <a:t>You may post questions on Piazza, </a:t>
            </a:r>
          </a:p>
          <a:p>
            <a:pPr marL="552450" lvl="1"/>
            <a:r>
              <a:rPr lang="en-US" dirty="0">
                <a:latin typeface="Arial"/>
                <a:cs typeface="Arial"/>
              </a:rPr>
              <a:t>You are encouraged to answer others’ questions, but refrain from explicitly giving away solutions. </a:t>
            </a:r>
          </a:p>
          <a:p>
            <a:pPr marL="552450" lvl="1"/>
            <a:endParaRPr lang="en-US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dirty="0">
                <a:latin typeface="Arial"/>
                <a:cs typeface="Arial"/>
              </a:rPr>
              <a:t>Labs &amp; Exercises</a:t>
            </a:r>
          </a:p>
          <a:p>
            <a:pPr marL="552450" lvl="1"/>
            <a:r>
              <a:rPr lang="en-US" dirty="0">
                <a:latin typeface="Arial"/>
                <a:cs typeface="Arial"/>
              </a:rPr>
              <a:t>Everybody has 5 grace days (incremented at half day granularity)</a:t>
            </a:r>
          </a:p>
          <a:p>
            <a:pPr marL="0" indent="0">
              <a:buNone/>
            </a:pP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487273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762000" y="1981200"/>
            <a:ext cx="10820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zh-CN" sz="3600" dirty="0"/>
              <a:t>https://</a:t>
            </a:r>
            <a:r>
              <a:rPr kumimoji="1" lang="en-US" altLang="zh-CN" sz="3600" dirty="0" err="1"/>
              <a:t>nyu-cso.github.io</a:t>
            </a:r>
            <a:endParaRPr kumimoji="1" lang="en-US" altLang="zh-CN" sz="3600" dirty="0"/>
          </a:p>
          <a:p>
            <a:endParaRPr lang="zh-CN" altLang="en-US" sz="3600" dirty="0">
              <a:latin typeface="Arial"/>
              <a:cs typeface="Arial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4800" y="762000"/>
            <a:ext cx="257947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/>
                <a:cs typeface="Arial"/>
              </a:rPr>
              <a:t>Class Info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87268" y="3048000"/>
            <a:ext cx="625042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Recitation starts tomorrow, </a:t>
            </a:r>
          </a:p>
          <a:p>
            <a:r>
              <a:rPr lang="en-US" dirty="0"/>
              <a:t>bring your laptop to class</a:t>
            </a:r>
          </a:p>
        </p:txBody>
      </p:sp>
    </p:spTree>
    <p:extLst>
      <p:ext uri="{BB962C8B-B14F-4D97-AF65-F5344CB8AC3E}">
        <p14:creationId xmlns:p14="http://schemas.microsoft.com/office/powerpoint/2010/main" val="12477582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Integrity and Collaboration Policy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1816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3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3800" dirty="0">
                <a:solidFill>
                  <a:srgbClr val="FF0000"/>
                </a:solidFill>
              </a:rPr>
              <a:t>We will enforce the policy strictly.</a:t>
            </a:r>
            <a:endParaRPr lang="en-US" sz="2100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work that you turn in must be yours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must acknowledge your influences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must not look at, or use, solutions from prior years or the Web, or seek assistance from the Internet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must take reasonable steps to protect your work</a:t>
            </a:r>
          </a:p>
          <a:p>
            <a:pPr lvl="1"/>
            <a:r>
              <a:rPr lang="en-US" dirty="0"/>
              <a:t>You must not publish your solutions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there are inexplicable discrepancies between exam and lab performance, we will over-weight the exam and interview you.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57200" y="5638800"/>
            <a:ext cx="8139167" cy="1077218"/>
          </a:xfrm>
          <a:prstGeom prst="rect">
            <a:avLst/>
          </a:prstGeom>
          <a:solidFill>
            <a:srgbClr val="FCD5B5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Do not turn in labs/exercises that are not yours</a:t>
            </a:r>
          </a:p>
          <a:p>
            <a:r>
              <a:rPr lang="en-US" sz="3200" dirty="0"/>
              <a:t>You won’t fail because of one missing lab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62000"/>
          </a:xfrm>
        </p:spPr>
        <p:txBody>
          <a:bodyPr/>
          <a:lstStyle/>
          <a:p>
            <a:r>
              <a:rPr lang="en-US" dirty="0"/>
              <a:t>How does a computer really work?</a:t>
            </a:r>
          </a:p>
        </p:txBody>
      </p:sp>
      <p:pic>
        <p:nvPicPr>
          <p:cNvPr id="4" name="Picture 3" descr="downloa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38400"/>
            <a:ext cx="6780893" cy="3810000"/>
          </a:xfrm>
          <a:prstGeom prst="rect">
            <a:avLst/>
          </a:prstGeom>
        </p:spPr>
      </p:pic>
      <p:sp>
        <p:nvSpPr>
          <p:cNvPr id="5" name="Cloud Callout 4"/>
          <p:cNvSpPr/>
          <p:nvPr/>
        </p:nvSpPr>
        <p:spPr>
          <a:xfrm>
            <a:off x="5257800" y="2133600"/>
            <a:ext cx="4038600" cy="2438400"/>
          </a:xfrm>
          <a:prstGeom prst="cloudCallout">
            <a:avLst>
              <a:gd name="adj1" fmla="val -60457"/>
              <a:gd name="adj2" fmla="val 2303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How does the ring really work?</a:t>
            </a:r>
          </a:p>
        </p:txBody>
      </p:sp>
    </p:spTree>
    <p:extLst>
      <p:ext uri="{BB962C8B-B14F-4D97-AF65-F5344CB8AC3E}">
        <p14:creationId xmlns:p14="http://schemas.microsoft.com/office/powerpoint/2010/main" val="24180586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Integrity and Collaboration Policy</a:t>
            </a:r>
          </a:p>
        </p:txBody>
      </p:sp>
      <p:sp>
        <p:nvSpPr>
          <p:cNvPr id="39940" name="Rectangle 4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077200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will enforce this policy strictly and report violators to the department and Dean.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66001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bstrac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>
          <a:xfrm>
            <a:off x="-1600200" y="152400"/>
            <a:ext cx="12054298" cy="6629400"/>
          </a:xfrm>
        </p:spPr>
      </p:pic>
    </p:spTree>
    <p:extLst>
      <p:ext uri="{BB962C8B-B14F-4D97-AF65-F5344CB8AC3E}">
        <p14:creationId xmlns:p14="http://schemas.microsoft.com/office/powerpoint/2010/main" val="867418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Components of a computer: hardware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5289376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14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Components of a computer: hardware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5289376" cy="51815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447800"/>
            <a:ext cx="2133600" cy="14056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400800" y="2891135"/>
            <a:ext cx="2121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"/>
                <a:cs typeface="Arial"/>
              </a:rPr>
              <a:t>Printed Circuit</a:t>
            </a:r>
            <a:endParaRPr lang="zh-CN" altLang="en-US" sz="2400" dirty="0">
              <a:latin typeface="Arial"/>
              <a:cs typeface="Arial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4114800"/>
            <a:ext cx="2209800" cy="132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87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Components of a computer: hardware + software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5289376" cy="51815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447800"/>
            <a:ext cx="2133600" cy="14056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400800" y="2891135"/>
            <a:ext cx="2121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"/>
                <a:cs typeface="Arial"/>
              </a:rPr>
              <a:t>Printed Circuit</a:t>
            </a:r>
            <a:endParaRPr lang="zh-CN" altLang="en-US" sz="2400" dirty="0">
              <a:latin typeface="Arial"/>
              <a:cs typeface="Arial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4114800"/>
            <a:ext cx="2209800" cy="13282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825" y="1371600"/>
            <a:ext cx="889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140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33400" y="3810000"/>
            <a:ext cx="251951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Hardware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9600" y="2743200"/>
            <a:ext cx="231017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Software</a:t>
            </a:r>
            <a:endParaRPr lang="zh-CN" altLang="en-US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447800"/>
            <a:ext cx="3505200" cy="200297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3886200"/>
            <a:ext cx="2644687" cy="2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11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25696</TotalTime>
  <Pages>0</Pages>
  <Words>1450</Words>
  <Characters>0</Characters>
  <Application>Microsoft Macintosh PowerPoint</Application>
  <PresentationFormat>On-screen Show (4:3)</PresentationFormat>
  <Lines>0</Lines>
  <Paragraphs>340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Corbel</vt:lpstr>
      <vt:lpstr>Gill Sans</vt:lpstr>
      <vt:lpstr>Wingdings 2</vt:lpstr>
      <vt:lpstr>Office Theme</vt:lpstr>
      <vt:lpstr>PowerPoint Presentation</vt:lpstr>
      <vt:lpstr>PowerPoint Presentation</vt:lpstr>
      <vt:lpstr>Important notice</vt:lpstr>
      <vt:lpstr>Course Goal </vt:lpstr>
      <vt:lpstr>PowerPoint Presentation</vt:lpstr>
      <vt:lpstr>Components of a computer: hardware</vt:lpstr>
      <vt:lpstr>Components of a computer: hardware</vt:lpstr>
      <vt:lpstr>Components of a computer: hardware + software</vt:lpstr>
      <vt:lpstr>Layered Organization</vt:lpstr>
      <vt:lpstr>Layered Organization</vt:lpstr>
      <vt:lpstr>Layered Organization</vt:lpstr>
      <vt:lpstr>Layered Organization</vt:lpstr>
      <vt:lpstr>Layered Organization</vt:lpstr>
      <vt:lpstr>Layered Organization</vt:lpstr>
      <vt:lpstr>Layered Organization</vt:lpstr>
      <vt:lpstr>Layered Organization</vt:lpstr>
      <vt:lpstr>Layered Organization</vt:lpstr>
      <vt:lpstr>Abstraction</vt:lpstr>
      <vt:lpstr>Scope of this class</vt:lpstr>
      <vt:lpstr>Scope of this class</vt:lpstr>
      <vt:lpstr>Schedule</vt:lpstr>
      <vt:lpstr>Schedule</vt:lpstr>
      <vt:lpstr>Schedule</vt:lpstr>
      <vt:lpstr>Schedule</vt:lpstr>
      <vt:lpstr>Schedule</vt:lpstr>
      <vt:lpstr>Course workload</vt:lpstr>
      <vt:lpstr>Grade Breakdown</vt:lpstr>
      <vt:lpstr>Optional class project</vt:lpstr>
      <vt:lpstr>Is CSO going to be hard?</vt:lpstr>
      <vt:lpstr>Statistics from last term: Final</vt:lpstr>
      <vt:lpstr>It’s time to work hard</vt:lpstr>
      <vt:lpstr>Statistics from this term:  major vs. minor</vt:lpstr>
      <vt:lpstr>Statistics of  this term: </vt:lpstr>
      <vt:lpstr>Before Class</vt:lpstr>
      <vt:lpstr>Be Active In Class</vt:lpstr>
      <vt:lpstr>After Class</vt:lpstr>
      <vt:lpstr>Policies</vt:lpstr>
      <vt:lpstr>PowerPoint Presentation</vt:lpstr>
      <vt:lpstr>Integrity and Collaboration Policy</vt:lpstr>
      <vt:lpstr>Integrity and Collaboration Policy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Systems 15-213/18-243, spring 2009 1st Lecture, Jan. 12th</dc:title>
  <dc:subject/>
  <dc:creator>Markus Pueschel</dc:creator>
  <cp:keywords/>
  <dc:description>Redesign of slides created by Randal E. Bryant and David R. O'Hallaron</dc:description>
  <cp:lastModifiedBy>Jinyang Li</cp:lastModifiedBy>
  <cp:revision>1151</cp:revision>
  <cp:lastPrinted>2019-09-03T19:24:32Z</cp:lastPrinted>
  <dcterms:created xsi:type="dcterms:W3CDTF">2012-01-21T17:24:01Z</dcterms:created>
  <dcterms:modified xsi:type="dcterms:W3CDTF">2019-09-04T19:23:32Z</dcterms:modified>
</cp:coreProperties>
</file>